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12" r:id="rId2"/>
    <p:sldId id="349" r:id="rId3"/>
    <p:sldId id="274" r:id="rId4"/>
    <p:sldId id="353" r:id="rId5"/>
    <p:sldId id="354" r:id="rId6"/>
    <p:sldId id="280" r:id="rId7"/>
    <p:sldId id="313" r:id="rId8"/>
    <p:sldId id="314" r:id="rId9"/>
    <p:sldId id="355" r:id="rId10"/>
    <p:sldId id="284" r:id="rId11"/>
    <p:sldId id="374" r:id="rId12"/>
    <p:sldId id="275" r:id="rId13"/>
    <p:sldId id="279" r:id="rId14"/>
    <p:sldId id="338" r:id="rId15"/>
    <p:sldId id="276" r:id="rId16"/>
    <p:sldId id="336" r:id="rId17"/>
    <p:sldId id="277" r:id="rId18"/>
    <p:sldId id="352" r:id="rId19"/>
    <p:sldId id="356" r:id="rId20"/>
    <p:sldId id="281" r:id="rId21"/>
    <p:sldId id="375" r:id="rId22"/>
    <p:sldId id="376" r:id="rId23"/>
    <p:sldId id="358" r:id="rId24"/>
    <p:sldId id="339" r:id="rId25"/>
    <p:sldId id="357" r:id="rId26"/>
    <p:sldId id="282" r:id="rId27"/>
    <p:sldId id="283" r:id="rId28"/>
    <p:sldId id="348" r:id="rId29"/>
    <p:sldId id="384" r:id="rId30"/>
    <p:sldId id="383" r:id="rId31"/>
    <p:sldId id="322" r:id="rId32"/>
    <p:sldId id="335" r:id="rId33"/>
    <p:sldId id="343" r:id="rId34"/>
    <p:sldId id="344" r:id="rId35"/>
    <p:sldId id="292" r:id="rId36"/>
    <p:sldId id="377" r:id="rId37"/>
    <p:sldId id="309" r:id="rId38"/>
    <p:sldId id="328" r:id="rId39"/>
    <p:sldId id="329" r:id="rId40"/>
    <p:sldId id="385" r:id="rId41"/>
    <p:sldId id="387" r:id="rId42"/>
  </p:sldIdLst>
  <p:sldSz cx="9144000" cy="6858000" type="screen4x3"/>
  <p:notesSz cx="6735763" cy="9866313"/>
  <p:defaultTextStyle>
    <a:defPPr>
      <a:defRPr lang="fi-FI"/>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0000FF"/>
    <a:srgbClr val="0066FF"/>
    <a:srgbClr val="3399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4349" autoAdjust="0"/>
  </p:normalViewPr>
  <p:slideViewPr>
    <p:cSldViewPr>
      <p:cViewPr varScale="1">
        <p:scale>
          <a:sx n="90" d="100"/>
          <a:sy n="90" d="100"/>
        </p:scale>
        <p:origin x="3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968"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jpeg"/><Relationship Id="rId4" Type="http://schemas.openxmlformats.org/officeDocument/2006/relationships/image" Target="../media/image29.pn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jpeg"/><Relationship Id="rId4"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5" Type="http://schemas.openxmlformats.org/officeDocument/2006/relationships/image" Target="../media/image30.jpeg"/><Relationship Id="rId4" Type="http://schemas.openxmlformats.org/officeDocument/2006/relationships/image" Target="../media/image2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5" Type="http://schemas.openxmlformats.org/officeDocument/2006/relationships/image" Target="../media/image35.jpe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82E747-E994-4FB3-8A32-22CFB2193148}" type="doc">
      <dgm:prSet loTypeId="urn:microsoft.com/office/officeart/2005/8/layout/orgChart1" loCatId="hierarchy" qsTypeId="urn:microsoft.com/office/officeart/2005/8/quickstyle/3d6" qsCatId="3D" csTypeId="urn:microsoft.com/office/officeart/2005/8/colors/accent0_1" csCatId="mainScheme" phldr="1"/>
      <dgm:spPr/>
      <dgm:t>
        <a:bodyPr/>
        <a:lstStyle/>
        <a:p>
          <a:endParaRPr lang="fi-FI"/>
        </a:p>
      </dgm:t>
    </dgm:pt>
    <dgm:pt modelId="{CDC303D1-4CA5-4A4F-B3A3-6B9C32A38767}">
      <dgm:prSet phldrT="[Teksti]"/>
      <dgm:spPr/>
      <dgm:t>
        <a:bodyPr/>
        <a:lstStyle/>
        <a:p>
          <a:r>
            <a:rPr lang="fi-FI" dirty="0"/>
            <a:t>Sisäasiainministeriö</a:t>
          </a:r>
        </a:p>
      </dgm:t>
    </dgm:pt>
    <dgm:pt modelId="{5F496330-3C21-4BE4-82FA-77FB7C0C29C0}" type="parTrans" cxnId="{9D5D82C5-CEE1-4352-950B-49BFFBE6C603}">
      <dgm:prSet/>
      <dgm:spPr/>
      <dgm:t>
        <a:bodyPr/>
        <a:lstStyle/>
        <a:p>
          <a:endParaRPr lang="fi-FI"/>
        </a:p>
      </dgm:t>
    </dgm:pt>
    <dgm:pt modelId="{A475BFF9-3867-4BA3-8569-5588E0275380}" type="sibTrans" cxnId="{9D5D82C5-CEE1-4352-950B-49BFFBE6C603}">
      <dgm:prSet/>
      <dgm:spPr/>
      <dgm:t>
        <a:bodyPr/>
        <a:lstStyle/>
        <a:p>
          <a:endParaRPr lang="fi-FI"/>
        </a:p>
      </dgm:t>
    </dgm:pt>
    <dgm:pt modelId="{DB8EA6D1-719E-4C63-B1CA-14BD862ADF89}">
      <dgm:prSet phldrT="[Teksti]"/>
      <dgm:spPr/>
      <dgm:t>
        <a:bodyPr/>
        <a:lstStyle/>
        <a:p>
          <a:r>
            <a:rPr lang="fi-FI" dirty="0"/>
            <a:t>Pelastusopisto</a:t>
          </a:r>
        </a:p>
      </dgm:t>
    </dgm:pt>
    <dgm:pt modelId="{A6CE13B8-D0B4-4282-A442-43B1B9C0A727}" type="parTrans" cxnId="{59749A9F-AC39-48EA-9676-17712980E43B}">
      <dgm:prSet/>
      <dgm:spPr/>
      <dgm:t>
        <a:bodyPr/>
        <a:lstStyle/>
        <a:p>
          <a:endParaRPr lang="fi-FI"/>
        </a:p>
      </dgm:t>
    </dgm:pt>
    <dgm:pt modelId="{EBC12F94-A17F-470C-BBE5-D16CC60653CD}" type="sibTrans" cxnId="{59749A9F-AC39-48EA-9676-17712980E43B}">
      <dgm:prSet/>
      <dgm:spPr/>
      <dgm:t>
        <a:bodyPr/>
        <a:lstStyle/>
        <a:p>
          <a:endParaRPr lang="fi-FI"/>
        </a:p>
      </dgm:t>
    </dgm:pt>
    <dgm:pt modelId="{4C3145B9-1C25-4B97-91C3-E8D24531537C}">
      <dgm:prSet phldrT="[Teksti]"/>
      <dgm:spPr/>
      <dgm:t>
        <a:bodyPr/>
        <a:lstStyle/>
        <a:p>
          <a:r>
            <a:rPr lang="fi-FI" dirty="0"/>
            <a:t>Aluehallintovirasto (AVI)</a:t>
          </a:r>
        </a:p>
      </dgm:t>
    </dgm:pt>
    <dgm:pt modelId="{CBD97993-47E9-4844-93CE-D3AB25AF1B49}" type="parTrans" cxnId="{07EC9D8A-96CB-4FCE-BFC5-C07B1A887673}">
      <dgm:prSet/>
      <dgm:spPr/>
      <dgm:t>
        <a:bodyPr/>
        <a:lstStyle/>
        <a:p>
          <a:endParaRPr lang="fi-FI"/>
        </a:p>
      </dgm:t>
    </dgm:pt>
    <dgm:pt modelId="{0032DF66-C287-42D1-898F-EFD3DAA344B3}" type="sibTrans" cxnId="{07EC9D8A-96CB-4FCE-BFC5-C07B1A887673}">
      <dgm:prSet/>
      <dgm:spPr/>
      <dgm:t>
        <a:bodyPr/>
        <a:lstStyle/>
        <a:p>
          <a:endParaRPr lang="fi-FI"/>
        </a:p>
      </dgm:t>
    </dgm:pt>
    <dgm:pt modelId="{38CD242A-BF89-4E3C-8F4E-633CAFF2F4B1}">
      <dgm:prSet phldrT="[Teksti]"/>
      <dgm:spPr/>
      <dgm:t>
        <a:bodyPr/>
        <a:lstStyle/>
        <a:p>
          <a:r>
            <a:rPr lang="fi-FI" dirty="0"/>
            <a:t>Hätäkeskuslaitos</a:t>
          </a:r>
        </a:p>
      </dgm:t>
    </dgm:pt>
    <dgm:pt modelId="{6352BB6B-5BCC-4254-8A18-F3C647CF827E}" type="parTrans" cxnId="{2EAF732F-F440-46B2-8493-118C306280CB}">
      <dgm:prSet/>
      <dgm:spPr/>
      <dgm:t>
        <a:bodyPr/>
        <a:lstStyle/>
        <a:p>
          <a:endParaRPr lang="fi-FI"/>
        </a:p>
      </dgm:t>
    </dgm:pt>
    <dgm:pt modelId="{3BA1D127-61C1-4D88-B0B3-202C415AB752}" type="sibTrans" cxnId="{2EAF732F-F440-46B2-8493-118C306280CB}">
      <dgm:prSet/>
      <dgm:spPr/>
      <dgm:t>
        <a:bodyPr/>
        <a:lstStyle/>
        <a:p>
          <a:endParaRPr lang="fi-FI"/>
        </a:p>
      </dgm:t>
    </dgm:pt>
    <dgm:pt modelId="{4EC9C4A7-FC50-482D-A24F-4C8CAE6510F1}">
      <dgm:prSet/>
      <dgm:spPr/>
      <dgm:t>
        <a:bodyPr/>
        <a:lstStyle/>
        <a:p>
          <a:r>
            <a:rPr lang="fi-FI" dirty="0"/>
            <a:t>Alueellinen pelastustoimi</a:t>
          </a:r>
        </a:p>
      </dgm:t>
    </dgm:pt>
    <dgm:pt modelId="{533C9731-97DA-4299-BA74-53241F9A49EF}" type="parTrans" cxnId="{022C58A7-6376-4F49-BFD1-5716AB6F1FDA}">
      <dgm:prSet/>
      <dgm:spPr/>
      <dgm:t>
        <a:bodyPr/>
        <a:lstStyle/>
        <a:p>
          <a:endParaRPr lang="fi-FI"/>
        </a:p>
      </dgm:t>
    </dgm:pt>
    <dgm:pt modelId="{1696AB69-E32F-4127-8F53-9C675A4C3496}" type="sibTrans" cxnId="{022C58A7-6376-4F49-BFD1-5716AB6F1FDA}">
      <dgm:prSet/>
      <dgm:spPr/>
      <dgm:t>
        <a:bodyPr/>
        <a:lstStyle/>
        <a:p>
          <a:endParaRPr lang="fi-FI"/>
        </a:p>
      </dgm:t>
    </dgm:pt>
    <dgm:pt modelId="{54DE4A54-146A-4AE2-9C60-CAB6CC61E521}" type="pres">
      <dgm:prSet presAssocID="{5682E747-E994-4FB3-8A32-22CFB2193148}" presName="hierChild1" presStyleCnt="0">
        <dgm:presLayoutVars>
          <dgm:orgChart val="1"/>
          <dgm:chPref val="1"/>
          <dgm:dir/>
          <dgm:animOne val="branch"/>
          <dgm:animLvl val="lvl"/>
          <dgm:resizeHandles/>
        </dgm:presLayoutVars>
      </dgm:prSet>
      <dgm:spPr/>
    </dgm:pt>
    <dgm:pt modelId="{85A2E300-E52C-4BF5-9422-34FC75A1CA75}" type="pres">
      <dgm:prSet presAssocID="{CDC303D1-4CA5-4A4F-B3A3-6B9C32A38767}" presName="hierRoot1" presStyleCnt="0">
        <dgm:presLayoutVars>
          <dgm:hierBranch val="init"/>
        </dgm:presLayoutVars>
      </dgm:prSet>
      <dgm:spPr/>
    </dgm:pt>
    <dgm:pt modelId="{057EF10E-AB78-4E6A-9F65-9E110A22E402}" type="pres">
      <dgm:prSet presAssocID="{CDC303D1-4CA5-4A4F-B3A3-6B9C32A38767}" presName="rootComposite1" presStyleCnt="0"/>
      <dgm:spPr/>
    </dgm:pt>
    <dgm:pt modelId="{59413645-0E94-4491-BD5C-99EA8E23C251}" type="pres">
      <dgm:prSet presAssocID="{CDC303D1-4CA5-4A4F-B3A3-6B9C32A38767}" presName="rootText1" presStyleLbl="node0" presStyleIdx="0" presStyleCnt="1">
        <dgm:presLayoutVars>
          <dgm:chPref val="3"/>
        </dgm:presLayoutVars>
      </dgm:prSet>
      <dgm:spPr/>
    </dgm:pt>
    <dgm:pt modelId="{259C53C6-6098-41FD-BE0E-0851A6E3B332}" type="pres">
      <dgm:prSet presAssocID="{CDC303D1-4CA5-4A4F-B3A3-6B9C32A38767}" presName="rootConnector1" presStyleLbl="node1" presStyleIdx="0" presStyleCnt="0"/>
      <dgm:spPr/>
    </dgm:pt>
    <dgm:pt modelId="{198CA2A4-36E3-4043-ADC4-3D5BB6F1674E}" type="pres">
      <dgm:prSet presAssocID="{CDC303D1-4CA5-4A4F-B3A3-6B9C32A38767}" presName="hierChild2" presStyleCnt="0"/>
      <dgm:spPr/>
    </dgm:pt>
    <dgm:pt modelId="{D8436171-6BE9-40AA-83FD-7B789B658077}" type="pres">
      <dgm:prSet presAssocID="{A6CE13B8-D0B4-4282-A442-43B1B9C0A727}" presName="Name37" presStyleLbl="parChTrans1D2" presStyleIdx="0" presStyleCnt="3"/>
      <dgm:spPr/>
    </dgm:pt>
    <dgm:pt modelId="{38D54A5D-DB98-4F9B-BA0B-C7CD761177F0}" type="pres">
      <dgm:prSet presAssocID="{DB8EA6D1-719E-4C63-B1CA-14BD862ADF89}" presName="hierRoot2" presStyleCnt="0">
        <dgm:presLayoutVars>
          <dgm:hierBranch val="init"/>
        </dgm:presLayoutVars>
      </dgm:prSet>
      <dgm:spPr/>
    </dgm:pt>
    <dgm:pt modelId="{9C065D8A-E23D-4098-8C46-F4D43E4D29F8}" type="pres">
      <dgm:prSet presAssocID="{DB8EA6D1-719E-4C63-B1CA-14BD862ADF89}" presName="rootComposite" presStyleCnt="0"/>
      <dgm:spPr/>
    </dgm:pt>
    <dgm:pt modelId="{C0C34952-914F-40CD-8557-6257DC2BA508}" type="pres">
      <dgm:prSet presAssocID="{DB8EA6D1-719E-4C63-B1CA-14BD862ADF89}" presName="rootText" presStyleLbl="node2" presStyleIdx="0" presStyleCnt="3">
        <dgm:presLayoutVars>
          <dgm:chPref val="3"/>
        </dgm:presLayoutVars>
      </dgm:prSet>
      <dgm:spPr/>
    </dgm:pt>
    <dgm:pt modelId="{2C5AB4C7-B120-4813-86C0-1E7113F84173}" type="pres">
      <dgm:prSet presAssocID="{DB8EA6D1-719E-4C63-B1CA-14BD862ADF89}" presName="rootConnector" presStyleLbl="node2" presStyleIdx="0" presStyleCnt="3"/>
      <dgm:spPr/>
    </dgm:pt>
    <dgm:pt modelId="{FEC8B818-7F72-4D23-9785-34B85C158168}" type="pres">
      <dgm:prSet presAssocID="{DB8EA6D1-719E-4C63-B1CA-14BD862ADF89}" presName="hierChild4" presStyleCnt="0"/>
      <dgm:spPr/>
    </dgm:pt>
    <dgm:pt modelId="{F6A2C26D-EE95-426B-8C33-BEDC399BA8F2}" type="pres">
      <dgm:prSet presAssocID="{DB8EA6D1-719E-4C63-B1CA-14BD862ADF89}" presName="hierChild5" presStyleCnt="0"/>
      <dgm:spPr/>
    </dgm:pt>
    <dgm:pt modelId="{DC7FEBF6-4F5F-4CDD-8C77-E3C972D040E2}" type="pres">
      <dgm:prSet presAssocID="{CBD97993-47E9-4844-93CE-D3AB25AF1B49}" presName="Name37" presStyleLbl="parChTrans1D2" presStyleIdx="1" presStyleCnt="3"/>
      <dgm:spPr/>
    </dgm:pt>
    <dgm:pt modelId="{7BC36639-A514-4A97-A04C-74BCC0605612}" type="pres">
      <dgm:prSet presAssocID="{4C3145B9-1C25-4B97-91C3-E8D24531537C}" presName="hierRoot2" presStyleCnt="0">
        <dgm:presLayoutVars>
          <dgm:hierBranch val="init"/>
        </dgm:presLayoutVars>
      </dgm:prSet>
      <dgm:spPr/>
    </dgm:pt>
    <dgm:pt modelId="{805A7277-0C8D-4EA2-B85D-8E450CF67F2D}" type="pres">
      <dgm:prSet presAssocID="{4C3145B9-1C25-4B97-91C3-E8D24531537C}" presName="rootComposite" presStyleCnt="0"/>
      <dgm:spPr/>
    </dgm:pt>
    <dgm:pt modelId="{C7DDFBE1-34C0-4C7E-A690-55B6437828AF}" type="pres">
      <dgm:prSet presAssocID="{4C3145B9-1C25-4B97-91C3-E8D24531537C}" presName="rootText" presStyleLbl="node2" presStyleIdx="1" presStyleCnt="3">
        <dgm:presLayoutVars>
          <dgm:chPref val="3"/>
        </dgm:presLayoutVars>
      </dgm:prSet>
      <dgm:spPr/>
    </dgm:pt>
    <dgm:pt modelId="{A666BAED-F3C6-4F32-8F4B-AD1E92B0985F}" type="pres">
      <dgm:prSet presAssocID="{4C3145B9-1C25-4B97-91C3-E8D24531537C}" presName="rootConnector" presStyleLbl="node2" presStyleIdx="1" presStyleCnt="3"/>
      <dgm:spPr/>
    </dgm:pt>
    <dgm:pt modelId="{6DAC65C8-1412-4245-95E0-57EE9DFEC868}" type="pres">
      <dgm:prSet presAssocID="{4C3145B9-1C25-4B97-91C3-E8D24531537C}" presName="hierChild4" presStyleCnt="0"/>
      <dgm:spPr/>
    </dgm:pt>
    <dgm:pt modelId="{7E06B24E-C2EE-4E1E-9CFE-0CE99F4A9A8D}" type="pres">
      <dgm:prSet presAssocID="{533C9731-97DA-4299-BA74-53241F9A49EF}" presName="Name37" presStyleLbl="parChTrans1D3" presStyleIdx="0" presStyleCnt="1"/>
      <dgm:spPr/>
    </dgm:pt>
    <dgm:pt modelId="{739EFFE6-2D9F-4C4C-A5DE-D9E4EB074C48}" type="pres">
      <dgm:prSet presAssocID="{4EC9C4A7-FC50-482D-A24F-4C8CAE6510F1}" presName="hierRoot2" presStyleCnt="0">
        <dgm:presLayoutVars>
          <dgm:hierBranch val="init"/>
        </dgm:presLayoutVars>
      </dgm:prSet>
      <dgm:spPr/>
    </dgm:pt>
    <dgm:pt modelId="{B6448D8C-1FBA-451E-A145-0FEE85622A42}" type="pres">
      <dgm:prSet presAssocID="{4EC9C4A7-FC50-482D-A24F-4C8CAE6510F1}" presName="rootComposite" presStyleCnt="0"/>
      <dgm:spPr/>
    </dgm:pt>
    <dgm:pt modelId="{6C66E70B-F5A7-452B-8B55-E1641FDCC2AD}" type="pres">
      <dgm:prSet presAssocID="{4EC9C4A7-FC50-482D-A24F-4C8CAE6510F1}" presName="rootText" presStyleLbl="node3" presStyleIdx="0" presStyleCnt="1">
        <dgm:presLayoutVars>
          <dgm:chPref val="3"/>
        </dgm:presLayoutVars>
      </dgm:prSet>
      <dgm:spPr/>
    </dgm:pt>
    <dgm:pt modelId="{D04600E8-0329-42B0-8B17-9F395B34A59E}" type="pres">
      <dgm:prSet presAssocID="{4EC9C4A7-FC50-482D-A24F-4C8CAE6510F1}" presName="rootConnector" presStyleLbl="node3" presStyleIdx="0" presStyleCnt="1"/>
      <dgm:spPr/>
    </dgm:pt>
    <dgm:pt modelId="{B7993134-12C9-470E-85FC-99FCA00680CA}" type="pres">
      <dgm:prSet presAssocID="{4EC9C4A7-FC50-482D-A24F-4C8CAE6510F1}" presName="hierChild4" presStyleCnt="0"/>
      <dgm:spPr/>
    </dgm:pt>
    <dgm:pt modelId="{F9371611-8CD0-4AF7-9B61-CC12F637A54C}" type="pres">
      <dgm:prSet presAssocID="{4EC9C4A7-FC50-482D-A24F-4C8CAE6510F1}" presName="hierChild5" presStyleCnt="0"/>
      <dgm:spPr/>
    </dgm:pt>
    <dgm:pt modelId="{03604E67-6612-454B-B064-82B7BD4ADCE1}" type="pres">
      <dgm:prSet presAssocID="{4C3145B9-1C25-4B97-91C3-E8D24531537C}" presName="hierChild5" presStyleCnt="0"/>
      <dgm:spPr/>
    </dgm:pt>
    <dgm:pt modelId="{57AA7571-7411-4C89-B76D-A87AB6FDA88C}" type="pres">
      <dgm:prSet presAssocID="{6352BB6B-5BCC-4254-8A18-F3C647CF827E}" presName="Name37" presStyleLbl="parChTrans1D2" presStyleIdx="2" presStyleCnt="3"/>
      <dgm:spPr/>
    </dgm:pt>
    <dgm:pt modelId="{25666A5E-65AC-4B46-9821-865B0215BFA2}" type="pres">
      <dgm:prSet presAssocID="{38CD242A-BF89-4E3C-8F4E-633CAFF2F4B1}" presName="hierRoot2" presStyleCnt="0">
        <dgm:presLayoutVars>
          <dgm:hierBranch val="init"/>
        </dgm:presLayoutVars>
      </dgm:prSet>
      <dgm:spPr/>
    </dgm:pt>
    <dgm:pt modelId="{6D1C96AF-C121-4331-AD65-43F9F354FA91}" type="pres">
      <dgm:prSet presAssocID="{38CD242A-BF89-4E3C-8F4E-633CAFF2F4B1}" presName="rootComposite" presStyleCnt="0"/>
      <dgm:spPr/>
    </dgm:pt>
    <dgm:pt modelId="{1F09A370-A9EB-400B-A983-4B1E7774D7C8}" type="pres">
      <dgm:prSet presAssocID="{38CD242A-BF89-4E3C-8F4E-633CAFF2F4B1}" presName="rootText" presStyleLbl="node2" presStyleIdx="2" presStyleCnt="3">
        <dgm:presLayoutVars>
          <dgm:chPref val="3"/>
        </dgm:presLayoutVars>
      </dgm:prSet>
      <dgm:spPr/>
    </dgm:pt>
    <dgm:pt modelId="{F9AF9C93-874F-4CC0-BEF1-38B61ED4DDC5}" type="pres">
      <dgm:prSet presAssocID="{38CD242A-BF89-4E3C-8F4E-633CAFF2F4B1}" presName="rootConnector" presStyleLbl="node2" presStyleIdx="2" presStyleCnt="3"/>
      <dgm:spPr/>
    </dgm:pt>
    <dgm:pt modelId="{B023C8E5-F29C-456B-8551-4AB1556B8C1F}" type="pres">
      <dgm:prSet presAssocID="{38CD242A-BF89-4E3C-8F4E-633CAFF2F4B1}" presName="hierChild4" presStyleCnt="0"/>
      <dgm:spPr/>
    </dgm:pt>
    <dgm:pt modelId="{5A4D0C2B-DBC6-4E36-9D9B-B0A8739D8EA3}" type="pres">
      <dgm:prSet presAssocID="{38CD242A-BF89-4E3C-8F4E-633CAFF2F4B1}" presName="hierChild5" presStyleCnt="0"/>
      <dgm:spPr/>
    </dgm:pt>
    <dgm:pt modelId="{1859D9CB-631B-4A46-A2E9-E339264A188D}" type="pres">
      <dgm:prSet presAssocID="{CDC303D1-4CA5-4A4F-B3A3-6B9C32A38767}" presName="hierChild3" presStyleCnt="0"/>
      <dgm:spPr/>
    </dgm:pt>
  </dgm:ptLst>
  <dgm:cxnLst>
    <dgm:cxn modelId="{B31E5285-5FBA-4D25-AB3F-5532D106EB78}" type="presOf" srcId="{4C3145B9-1C25-4B97-91C3-E8D24531537C}" destId="{A666BAED-F3C6-4F32-8F4B-AD1E92B0985F}" srcOrd="1" destOrd="0" presId="urn:microsoft.com/office/officeart/2005/8/layout/orgChart1"/>
    <dgm:cxn modelId="{625802D9-30D7-4DC9-8A3E-B24D3E6B374B}" type="presOf" srcId="{DB8EA6D1-719E-4C63-B1CA-14BD862ADF89}" destId="{2C5AB4C7-B120-4813-86C0-1E7113F84173}" srcOrd="1" destOrd="0" presId="urn:microsoft.com/office/officeart/2005/8/layout/orgChart1"/>
    <dgm:cxn modelId="{AC3470B3-6D5B-434D-8F21-4D96C2EBF245}" type="presOf" srcId="{4EC9C4A7-FC50-482D-A24F-4C8CAE6510F1}" destId="{6C66E70B-F5A7-452B-8B55-E1641FDCC2AD}" srcOrd="0" destOrd="0" presId="urn:microsoft.com/office/officeart/2005/8/layout/orgChart1"/>
    <dgm:cxn modelId="{59749A9F-AC39-48EA-9676-17712980E43B}" srcId="{CDC303D1-4CA5-4A4F-B3A3-6B9C32A38767}" destId="{DB8EA6D1-719E-4C63-B1CA-14BD862ADF89}" srcOrd="0" destOrd="0" parTransId="{A6CE13B8-D0B4-4282-A442-43B1B9C0A727}" sibTransId="{EBC12F94-A17F-470C-BBE5-D16CC60653CD}"/>
    <dgm:cxn modelId="{022C58A7-6376-4F49-BFD1-5716AB6F1FDA}" srcId="{4C3145B9-1C25-4B97-91C3-E8D24531537C}" destId="{4EC9C4A7-FC50-482D-A24F-4C8CAE6510F1}" srcOrd="0" destOrd="0" parTransId="{533C9731-97DA-4299-BA74-53241F9A49EF}" sibTransId="{1696AB69-E32F-4127-8F53-9C675A4C3496}"/>
    <dgm:cxn modelId="{2EAF732F-F440-46B2-8493-118C306280CB}" srcId="{CDC303D1-4CA5-4A4F-B3A3-6B9C32A38767}" destId="{38CD242A-BF89-4E3C-8F4E-633CAFF2F4B1}" srcOrd="2" destOrd="0" parTransId="{6352BB6B-5BCC-4254-8A18-F3C647CF827E}" sibTransId="{3BA1D127-61C1-4D88-B0B3-202C415AB752}"/>
    <dgm:cxn modelId="{84916B26-DC5A-4F92-A3AF-315C1388B497}" type="presOf" srcId="{4EC9C4A7-FC50-482D-A24F-4C8CAE6510F1}" destId="{D04600E8-0329-42B0-8B17-9F395B34A59E}" srcOrd="1" destOrd="0" presId="urn:microsoft.com/office/officeart/2005/8/layout/orgChart1"/>
    <dgm:cxn modelId="{480E372D-8672-4AFE-B9DF-874CE9C0079A}" type="presOf" srcId="{38CD242A-BF89-4E3C-8F4E-633CAFF2F4B1}" destId="{F9AF9C93-874F-4CC0-BEF1-38B61ED4DDC5}" srcOrd="1" destOrd="0" presId="urn:microsoft.com/office/officeart/2005/8/layout/orgChart1"/>
    <dgm:cxn modelId="{CFD9D0DE-B328-4063-93EA-6D8A804006B0}" type="presOf" srcId="{CBD97993-47E9-4844-93CE-D3AB25AF1B49}" destId="{DC7FEBF6-4F5F-4CDD-8C77-E3C972D040E2}" srcOrd="0" destOrd="0" presId="urn:microsoft.com/office/officeart/2005/8/layout/orgChart1"/>
    <dgm:cxn modelId="{4E031302-9FED-4B8F-A02A-1F94D8808B3A}" type="presOf" srcId="{CDC303D1-4CA5-4A4F-B3A3-6B9C32A38767}" destId="{59413645-0E94-4491-BD5C-99EA8E23C251}" srcOrd="0" destOrd="0" presId="urn:microsoft.com/office/officeart/2005/8/layout/orgChart1"/>
    <dgm:cxn modelId="{C84D1B21-8499-4733-808B-189722964DF0}" type="presOf" srcId="{533C9731-97DA-4299-BA74-53241F9A49EF}" destId="{7E06B24E-C2EE-4E1E-9CFE-0CE99F4A9A8D}" srcOrd="0" destOrd="0" presId="urn:microsoft.com/office/officeart/2005/8/layout/orgChart1"/>
    <dgm:cxn modelId="{AB56A1BE-824B-41B9-8AC6-F798CD737F13}" type="presOf" srcId="{A6CE13B8-D0B4-4282-A442-43B1B9C0A727}" destId="{D8436171-6BE9-40AA-83FD-7B789B658077}" srcOrd="0" destOrd="0" presId="urn:microsoft.com/office/officeart/2005/8/layout/orgChart1"/>
    <dgm:cxn modelId="{3B4F155A-6A22-4B74-A6AE-2288868CE3A4}" type="presOf" srcId="{DB8EA6D1-719E-4C63-B1CA-14BD862ADF89}" destId="{C0C34952-914F-40CD-8557-6257DC2BA508}" srcOrd="0" destOrd="0" presId="urn:microsoft.com/office/officeart/2005/8/layout/orgChart1"/>
    <dgm:cxn modelId="{BE3FFB36-945C-4132-98A5-4DA6C3A4C898}" type="presOf" srcId="{5682E747-E994-4FB3-8A32-22CFB2193148}" destId="{54DE4A54-146A-4AE2-9C60-CAB6CC61E521}" srcOrd="0" destOrd="0" presId="urn:microsoft.com/office/officeart/2005/8/layout/orgChart1"/>
    <dgm:cxn modelId="{69018ECC-C9D4-4DBA-84A4-64C8DA3792C8}" type="presOf" srcId="{38CD242A-BF89-4E3C-8F4E-633CAFF2F4B1}" destId="{1F09A370-A9EB-400B-A983-4B1E7774D7C8}" srcOrd="0" destOrd="0" presId="urn:microsoft.com/office/officeart/2005/8/layout/orgChart1"/>
    <dgm:cxn modelId="{9D5D82C5-CEE1-4352-950B-49BFFBE6C603}" srcId="{5682E747-E994-4FB3-8A32-22CFB2193148}" destId="{CDC303D1-4CA5-4A4F-B3A3-6B9C32A38767}" srcOrd="0" destOrd="0" parTransId="{5F496330-3C21-4BE4-82FA-77FB7C0C29C0}" sibTransId="{A475BFF9-3867-4BA3-8569-5588E0275380}"/>
    <dgm:cxn modelId="{07EC9D8A-96CB-4FCE-BFC5-C07B1A887673}" srcId="{CDC303D1-4CA5-4A4F-B3A3-6B9C32A38767}" destId="{4C3145B9-1C25-4B97-91C3-E8D24531537C}" srcOrd="1" destOrd="0" parTransId="{CBD97993-47E9-4844-93CE-D3AB25AF1B49}" sibTransId="{0032DF66-C287-42D1-898F-EFD3DAA344B3}"/>
    <dgm:cxn modelId="{9AC47C27-F189-4BE8-9826-043A19F78D4F}" type="presOf" srcId="{CDC303D1-4CA5-4A4F-B3A3-6B9C32A38767}" destId="{259C53C6-6098-41FD-BE0E-0851A6E3B332}" srcOrd="1" destOrd="0" presId="urn:microsoft.com/office/officeart/2005/8/layout/orgChart1"/>
    <dgm:cxn modelId="{8C6E86B8-AB00-4A01-9BC5-2B5E28EEB865}" type="presOf" srcId="{4C3145B9-1C25-4B97-91C3-E8D24531537C}" destId="{C7DDFBE1-34C0-4C7E-A690-55B6437828AF}" srcOrd="0" destOrd="0" presId="urn:microsoft.com/office/officeart/2005/8/layout/orgChart1"/>
    <dgm:cxn modelId="{59E7C59A-6E6B-4639-8C74-36BC76F9297B}" type="presOf" srcId="{6352BB6B-5BCC-4254-8A18-F3C647CF827E}" destId="{57AA7571-7411-4C89-B76D-A87AB6FDA88C}" srcOrd="0" destOrd="0" presId="urn:microsoft.com/office/officeart/2005/8/layout/orgChart1"/>
    <dgm:cxn modelId="{AE4BA284-21B1-4CFF-BD3A-447E37489B97}" type="presParOf" srcId="{54DE4A54-146A-4AE2-9C60-CAB6CC61E521}" destId="{85A2E300-E52C-4BF5-9422-34FC75A1CA75}" srcOrd="0" destOrd="0" presId="urn:microsoft.com/office/officeart/2005/8/layout/orgChart1"/>
    <dgm:cxn modelId="{BA095CBE-7972-40DB-8B10-5672B0655937}" type="presParOf" srcId="{85A2E300-E52C-4BF5-9422-34FC75A1CA75}" destId="{057EF10E-AB78-4E6A-9F65-9E110A22E402}" srcOrd="0" destOrd="0" presId="urn:microsoft.com/office/officeart/2005/8/layout/orgChart1"/>
    <dgm:cxn modelId="{C29DC6FC-4C5A-4D55-BACF-092523930E93}" type="presParOf" srcId="{057EF10E-AB78-4E6A-9F65-9E110A22E402}" destId="{59413645-0E94-4491-BD5C-99EA8E23C251}" srcOrd="0" destOrd="0" presId="urn:microsoft.com/office/officeart/2005/8/layout/orgChart1"/>
    <dgm:cxn modelId="{4AA49AE4-FAE9-4F70-8869-FB2F3F56F60D}" type="presParOf" srcId="{057EF10E-AB78-4E6A-9F65-9E110A22E402}" destId="{259C53C6-6098-41FD-BE0E-0851A6E3B332}" srcOrd="1" destOrd="0" presId="urn:microsoft.com/office/officeart/2005/8/layout/orgChart1"/>
    <dgm:cxn modelId="{85D2E97C-8798-4B84-BAA8-E18708CF1DE1}" type="presParOf" srcId="{85A2E300-E52C-4BF5-9422-34FC75A1CA75}" destId="{198CA2A4-36E3-4043-ADC4-3D5BB6F1674E}" srcOrd="1" destOrd="0" presId="urn:microsoft.com/office/officeart/2005/8/layout/orgChart1"/>
    <dgm:cxn modelId="{AEE28DED-0410-47F0-817D-EF3D544660A8}" type="presParOf" srcId="{198CA2A4-36E3-4043-ADC4-3D5BB6F1674E}" destId="{D8436171-6BE9-40AA-83FD-7B789B658077}" srcOrd="0" destOrd="0" presId="urn:microsoft.com/office/officeart/2005/8/layout/orgChart1"/>
    <dgm:cxn modelId="{550C26AA-94F6-4693-A0B6-01BA5429357C}" type="presParOf" srcId="{198CA2A4-36E3-4043-ADC4-3D5BB6F1674E}" destId="{38D54A5D-DB98-4F9B-BA0B-C7CD761177F0}" srcOrd="1" destOrd="0" presId="urn:microsoft.com/office/officeart/2005/8/layout/orgChart1"/>
    <dgm:cxn modelId="{8B9A448F-0FAE-4D5B-BBCE-A351D4CA99B9}" type="presParOf" srcId="{38D54A5D-DB98-4F9B-BA0B-C7CD761177F0}" destId="{9C065D8A-E23D-4098-8C46-F4D43E4D29F8}" srcOrd="0" destOrd="0" presId="urn:microsoft.com/office/officeart/2005/8/layout/orgChart1"/>
    <dgm:cxn modelId="{B61C98B6-BCC2-47E0-BE2C-64CD820363DE}" type="presParOf" srcId="{9C065D8A-E23D-4098-8C46-F4D43E4D29F8}" destId="{C0C34952-914F-40CD-8557-6257DC2BA508}" srcOrd="0" destOrd="0" presId="urn:microsoft.com/office/officeart/2005/8/layout/orgChart1"/>
    <dgm:cxn modelId="{AF17F490-FB09-49C8-832D-094133386D07}" type="presParOf" srcId="{9C065D8A-E23D-4098-8C46-F4D43E4D29F8}" destId="{2C5AB4C7-B120-4813-86C0-1E7113F84173}" srcOrd="1" destOrd="0" presId="urn:microsoft.com/office/officeart/2005/8/layout/orgChart1"/>
    <dgm:cxn modelId="{AAB95FA3-5883-49F7-8712-B71C41FCD5FA}" type="presParOf" srcId="{38D54A5D-DB98-4F9B-BA0B-C7CD761177F0}" destId="{FEC8B818-7F72-4D23-9785-34B85C158168}" srcOrd="1" destOrd="0" presId="urn:microsoft.com/office/officeart/2005/8/layout/orgChart1"/>
    <dgm:cxn modelId="{A3290F34-8568-4640-82D6-9690EBBB333D}" type="presParOf" srcId="{38D54A5D-DB98-4F9B-BA0B-C7CD761177F0}" destId="{F6A2C26D-EE95-426B-8C33-BEDC399BA8F2}" srcOrd="2" destOrd="0" presId="urn:microsoft.com/office/officeart/2005/8/layout/orgChart1"/>
    <dgm:cxn modelId="{D64D25B0-8927-41B8-82CB-95339F1CF9B9}" type="presParOf" srcId="{198CA2A4-36E3-4043-ADC4-3D5BB6F1674E}" destId="{DC7FEBF6-4F5F-4CDD-8C77-E3C972D040E2}" srcOrd="2" destOrd="0" presId="urn:microsoft.com/office/officeart/2005/8/layout/orgChart1"/>
    <dgm:cxn modelId="{18C2ABA3-2BCA-48B7-8620-97BF30423E0E}" type="presParOf" srcId="{198CA2A4-36E3-4043-ADC4-3D5BB6F1674E}" destId="{7BC36639-A514-4A97-A04C-74BCC0605612}" srcOrd="3" destOrd="0" presId="urn:microsoft.com/office/officeart/2005/8/layout/orgChart1"/>
    <dgm:cxn modelId="{8601EB50-C717-4205-ADF2-16A30E767286}" type="presParOf" srcId="{7BC36639-A514-4A97-A04C-74BCC0605612}" destId="{805A7277-0C8D-4EA2-B85D-8E450CF67F2D}" srcOrd="0" destOrd="0" presId="urn:microsoft.com/office/officeart/2005/8/layout/orgChart1"/>
    <dgm:cxn modelId="{A06D6435-38A5-408B-9A91-628407DFE827}" type="presParOf" srcId="{805A7277-0C8D-4EA2-B85D-8E450CF67F2D}" destId="{C7DDFBE1-34C0-4C7E-A690-55B6437828AF}" srcOrd="0" destOrd="0" presId="urn:microsoft.com/office/officeart/2005/8/layout/orgChart1"/>
    <dgm:cxn modelId="{AF2C03D5-5940-4BE8-A872-5855B88551FA}" type="presParOf" srcId="{805A7277-0C8D-4EA2-B85D-8E450CF67F2D}" destId="{A666BAED-F3C6-4F32-8F4B-AD1E92B0985F}" srcOrd="1" destOrd="0" presId="urn:microsoft.com/office/officeart/2005/8/layout/orgChart1"/>
    <dgm:cxn modelId="{AEEA8944-32EA-457B-BD7B-5E88AFA6EF31}" type="presParOf" srcId="{7BC36639-A514-4A97-A04C-74BCC0605612}" destId="{6DAC65C8-1412-4245-95E0-57EE9DFEC868}" srcOrd="1" destOrd="0" presId="urn:microsoft.com/office/officeart/2005/8/layout/orgChart1"/>
    <dgm:cxn modelId="{A918933C-1B44-4838-92AB-8082E5175203}" type="presParOf" srcId="{6DAC65C8-1412-4245-95E0-57EE9DFEC868}" destId="{7E06B24E-C2EE-4E1E-9CFE-0CE99F4A9A8D}" srcOrd="0" destOrd="0" presId="urn:microsoft.com/office/officeart/2005/8/layout/orgChart1"/>
    <dgm:cxn modelId="{DFFD077F-9E95-47FB-BDF3-B868BBAE8BDF}" type="presParOf" srcId="{6DAC65C8-1412-4245-95E0-57EE9DFEC868}" destId="{739EFFE6-2D9F-4C4C-A5DE-D9E4EB074C48}" srcOrd="1" destOrd="0" presId="urn:microsoft.com/office/officeart/2005/8/layout/orgChart1"/>
    <dgm:cxn modelId="{355A7CAC-D420-4F11-A785-B1A2325C8A97}" type="presParOf" srcId="{739EFFE6-2D9F-4C4C-A5DE-D9E4EB074C48}" destId="{B6448D8C-1FBA-451E-A145-0FEE85622A42}" srcOrd="0" destOrd="0" presId="urn:microsoft.com/office/officeart/2005/8/layout/orgChart1"/>
    <dgm:cxn modelId="{0211FEF6-589A-45EE-8864-7132FFFA85D5}" type="presParOf" srcId="{B6448D8C-1FBA-451E-A145-0FEE85622A42}" destId="{6C66E70B-F5A7-452B-8B55-E1641FDCC2AD}" srcOrd="0" destOrd="0" presId="urn:microsoft.com/office/officeart/2005/8/layout/orgChart1"/>
    <dgm:cxn modelId="{C9CC8618-08BE-4568-9EE6-F886E813A390}" type="presParOf" srcId="{B6448D8C-1FBA-451E-A145-0FEE85622A42}" destId="{D04600E8-0329-42B0-8B17-9F395B34A59E}" srcOrd="1" destOrd="0" presId="urn:microsoft.com/office/officeart/2005/8/layout/orgChart1"/>
    <dgm:cxn modelId="{7A154A8A-06D1-4B75-805D-9D1D4958AAC7}" type="presParOf" srcId="{739EFFE6-2D9F-4C4C-A5DE-D9E4EB074C48}" destId="{B7993134-12C9-470E-85FC-99FCA00680CA}" srcOrd="1" destOrd="0" presId="urn:microsoft.com/office/officeart/2005/8/layout/orgChart1"/>
    <dgm:cxn modelId="{AE6D0EE2-34A3-4C88-88A6-6AAD15A012CA}" type="presParOf" srcId="{739EFFE6-2D9F-4C4C-A5DE-D9E4EB074C48}" destId="{F9371611-8CD0-4AF7-9B61-CC12F637A54C}" srcOrd="2" destOrd="0" presId="urn:microsoft.com/office/officeart/2005/8/layout/orgChart1"/>
    <dgm:cxn modelId="{9B040E6C-EF14-4840-A63A-764F549958B9}" type="presParOf" srcId="{7BC36639-A514-4A97-A04C-74BCC0605612}" destId="{03604E67-6612-454B-B064-82B7BD4ADCE1}" srcOrd="2" destOrd="0" presId="urn:microsoft.com/office/officeart/2005/8/layout/orgChart1"/>
    <dgm:cxn modelId="{BB9CF5D6-0ED0-470A-821C-B976B24AC8CD}" type="presParOf" srcId="{198CA2A4-36E3-4043-ADC4-3D5BB6F1674E}" destId="{57AA7571-7411-4C89-B76D-A87AB6FDA88C}" srcOrd="4" destOrd="0" presId="urn:microsoft.com/office/officeart/2005/8/layout/orgChart1"/>
    <dgm:cxn modelId="{C6D947C4-E3EB-4C17-8669-56ED455C526C}" type="presParOf" srcId="{198CA2A4-36E3-4043-ADC4-3D5BB6F1674E}" destId="{25666A5E-65AC-4B46-9821-865B0215BFA2}" srcOrd="5" destOrd="0" presId="urn:microsoft.com/office/officeart/2005/8/layout/orgChart1"/>
    <dgm:cxn modelId="{157B0ED1-7397-461F-9B64-F178C97A678B}" type="presParOf" srcId="{25666A5E-65AC-4B46-9821-865B0215BFA2}" destId="{6D1C96AF-C121-4331-AD65-43F9F354FA91}" srcOrd="0" destOrd="0" presId="urn:microsoft.com/office/officeart/2005/8/layout/orgChart1"/>
    <dgm:cxn modelId="{702D2EC2-ACAD-4E07-84EB-9F80695CA0B1}" type="presParOf" srcId="{6D1C96AF-C121-4331-AD65-43F9F354FA91}" destId="{1F09A370-A9EB-400B-A983-4B1E7774D7C8}" srcOrd="0" destOrd="0" presId="urn:microsoft.com/office/officeart/2005/8/layout/orgChart1"/>
    <dgm:cxn modelId="{25303AC1-7C73-4E54-A338-407B724B9652}" type="presParOf" srcId="{6D1C96AF-C121-4331-AD65-43F9F354FA91}" destId="{F9AF9C93-874F-4CC0-BEF1-38B61ED4DDC5}" srcOrd="1" destOrd="0" presId="urn:microsoft.com/office/officeart/2005/8/layout/orgChart1"/>
    <dgm:cxn modelId="{3AC21705-407E-4EDA-BAE5-3D53D1CEB2D0}" type="presParOf" srcId="{25666A5E-65AC-4B46-9821-865B0215BFA2}" destId="{B023C8E5-F29C-456B-8551-4AB1556B8C1F}" srcOrd="1" destOrd="0" presId="urn:microsoft.com/office/officeart/2005/8/layout/orgChart1"/>
    <dgm:cxn modelId="{D156BF46-F8BA-478F-9986-D23B8C3A05FA}" type="presParOf" srcId="{25666A5E-65AC-4B46-9821-865B0215BFA2}" destId="{5A4D0C2B-DBC6-4E36-9D9B-B0A8739D8EA3}" srcOrd="2" destOrd="0" presId="urn:microsoft.com/office/officeart/2005/8/layout/orgChart1"/>
    <dgm:cxn modelId="{7DF6F789-417E-4B64-A345-293CF82587EE}" type="presParOf" srcId="{85A2E300-E52C-4BF5-9422-34FC75A1CA75}" destId="{1859D9CB-631B-4A46-A2E9-E339264A188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BAD137-D81B-458D-8B46-6F5FF20E57D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1512C959-F476-4D21-A6C9-143F60EB6ACC}">
      <dgm:prSet phldrT="[Teksti]" phldr="1"/>
      <dgm:spPr/>
      <dgm:t>
        <a:bodyPr/>
        <a:lstStyle/>
        <a:p>
          <a:endParaRPr lang="fi-FI" dirty="0"/>
        </a:p>
      </dgm:t>
    </dgm:pt>
    <dgm:pt modelId="{8F8065E3-ACA5-4985-B212-A78346F317AD}" type="parTrans" cxnId="{08487772-1889-473C-BA3E-C9A02C9429E4}">
      <dgm:prSet/>
      <dgm:spPr/>
      <dgm:t>
        <a:bodyPr/>
        <a:lstStyle/>
        <a:p>
          <a:endParaRPr lang="fi-FI"/>
        </a:p>
      </dgm:t>
    </dgm:pt>
    <dgm:pt modelId="{4BDB0DB9-90FD-4EC8-8888-40A6911E5697}" type="sibTrans" cxnId="{08487772-1889-473C-BA3E-C9A02C9429E4}">
      <dgm:prSet/>
      <dgm:spPr/>
      <dgm:t>
        <a:bodyPr/>
        <a:lstStyle/>
        <a:p>
          <a:endParaRPr lang="fi-FI"/>
        </a:p>
      </dgm:t>
    </dgm:pt>
    <dgm:pt modelId="{57A8A5FC-BE86-448F-A774-2BB1AB4C100A}">
      <dgm:prSet phldrT="[Teksti]"/>
      <dgm:spPr/>
      <dgm:t>
        <a:bodyPr/>
        <a:lstStyle/>
        <a:p>
          <a:endParaRPr lang="fi-FI" dirty="0"/>
        </a:p>
      </dgm:t>
    </dgm:pt>
    <dgm:pt modelId="{39CDECB6-4F35-4DFC-A754-849F36F343EF}" type="sibTrans" cxnId="{30C41939-2483-458E-9F7B-8AE2596658EB}">
      <dgm:prSet/>
      <dgm:spPr/>
      <dgm:t>
        <a:bodyPr/>
        <a:lstStyle/>
        <a:p>
          <a:endParaRPr lang="fi-FI"/>
        </a:p>
      </dgm:t>
    </dgm:pt>
    <dgm:pt modelId="{80E428EE-0937-441C-B70D-65FAAC9E3585}" type="parTrans" cxnId="{30C41939-2483-458E-9F7B-8AE2596658EB}">
      <dgm:prSet/>
      <dgm:spPr/>
      <dgm:t>
        <a:bodyPr/>
        <a:lstStyle/>
        <a:p>
          <a:endParaRPr lang="fi-FI"/>
        </a:p>
      </dgm:t>
    </dgm:pt>
    <dgm:pt modelId="{F0A15EAB-5B28-4B9C-924C-54B7965B20AC}">
      <dgm:prSet phldrT="[Teksti]" phldr="1"/>
      <dgm:spPr>
        <a:noFill/>
      </dgm:spPr>
      <dgm:t>
        <a:bodyPr/>
        <a:lstStyle/>
        <a:p>
          <a:endParaRPr lang="fi-FI" baseline="0" dirty="0">
            <a:solidFill>
              <a:schemeClr val="bg1"/>
            </a:solidFill>
          </a:endParaRPr>
        </a:p>
      </dgm:t>
    </dgm:pt>
    <dgm:pt modelId="{671F5F88-3060-4D0A-9AB0-271B6A6C6FB1}" type="sibTrans" cxnId="{767A91BC-A117-46E7-A65B-503BBA192534}">
      <dgm:prSet/>
      <dgm:spPr/>
      <dgm:t>
        <a:bodyPr/>
        <a:lstStyle/>
        <a:p>
          <a:endParaRPr lang="fi-FI"/>
        </a:p>
      </dgm:t>
    </dgm:pt>
    <dgm:pt modelId="{B0C23A9A-72BA-48CC-B014-5E788DBBE823}" type="parTrans" cxnId="{767A91BC-A117-46E7-A65B-503BBA192534}">
      <dgm:prSet/>
      <dgm:spPr/>
      <dgm:t>
        <a:bodyPr/>
        <a:lstStyle/>
        <a:p>
          <a:endParaRPr lang="fi-FI"/>
        </a:p>
      </dgm:t>
    </dgm:pt>
    <dgm:pt modelId="{C9E31E71-5C85-466E-B7EF-F85F61C52077}" type="pres">
      <dgm:prSet presAssocID="{80BAD137-D81B-458D-8B46-6F5FF20E57D1}" presName="linear" presStyleCnt="0">
        <dgm:presLayoutVars>
          <dgm:animLvl val="lvl"/>
          <dgm:resizeHandles val="exact"/>
        </dgm:presLayoutVars>
      </dgm:prSet>
      <dgm:spPr/>
    </dgm:pt>
    <dgm:pt modelId="{FD04BEC9-A90C-4E7B-90DF-F63B22686503}" type="pres">
      <dgm:prSet presAssocID="{1512C959-F476-4D21-A6C9-143F60EB6ACC}" presName="parentText" presStyleLbl="node1" presStyleIdx="0" presStyleCnt="3" custScaleY="167899" custLinFactY="-76645" custLinFactNeighborY="-100000">
        <dgm:presLayoutVars>
          <dgm:chMax val="0"/>
          <dgm:bulletEnabled val="1"/>
        </dgm:presLayoutVars>
      </dgm:prSet>
      <dgm:spPr/>
    </dgm:pt>
    <dgm:pt modelId="{D72C5BB5-69C9-48DD-87B2-95CBC5E35F1B}" type="pres">
      <dgm:prSet presAssocID="{4BDB0DB9-90FD-4EC8-8888-40A6911E5697}" presName="spacer" presStyleCnt="0"/>
      <dgm:spPr/>
    </dgm:pt>
    <dgm:pt modelId="{38FF6D9D-8C99-40EE-8991-1A35341F644F}" type="pres">
      <dgm:prSet presAssocID="{F0A15EAB-5B28-4B9C-924C-54B7965B20AC}" presName="parentText" presStyleLbl="node1" presStyleIdx="1" presStyleCnt="3" custScaleY="166849" custLinFactY="-82738" custLinFactNeighborY="-100000">
        <dgm:presLayoutVars>
          <dgm:chMax val="0"/>
          <dgm:bulletEnabled val="1"/>
        </dgm:presLayoutVars>
      </dgm:prSet>
      <dgm:spPr/>
    </dgm:pt>
    <dgm:pt modelId="{86CBCBA5-9664-4D1B-A66B-55C0E7D0579B}" type="pres">
      <dgm:prSet presAssocID="{671F5F88-3060-4D0A-9AB0-271B6A6C6FB1}" presName="spacer" presStyleCnt="0"/>
      <dgm:spPr/>
    </dgm:pt>
    <dgm:pt modelId="{2A15DD64-5ADF-4026-BA14-61025560283E}" type="pres">
      <dgm:prSet presAssocID="{57A8A5FC-BE86-448F-A774-2BB1AB4C100A}" presName="parentText" presStyleLbl="node1" presStyleIdx="2" presStyleCnt="3" custScaleY="189120" custLinFactY="-87634" custLinFactNeighborY="-100000">
        <dgm:presLayoutVars>
          <dgm:chMax val="0"/>
          <dgm:bulletEnabled val="1"/>
        </dgm:presLayoutVars>
      </dgm:prSet>
      <dgm:spPr/>
    </dgm:pt>
  </dgm:ptLst>
  <dgm:cxnLst>
    <dgm:cxn modelId="{08487772-1889-473C-BA3E-C9A02C9429E4}" srcId="{80BAD137-D81B-458D-8B46-6F5FF20E57D1}" destId="{1512C959-F476-4D21-A6C9-143F60EB6ACC}" srcOrd="0" destOrd="0" parTransId="{8F8065E3-ACA5-4985-B212-A78346F317AD}" sibTransId="{4BDB0DB9-90FD-4EC8-8888-40A6911E5697}"/>
    <dgm:cxn modelId="{767A91BC-A117-46E7-A65B-503BBA192534}" srcId="{80BAD137-D81B-458D-8B46-6F5FF20E57D1}" destId="{F0A15EAB-5B28-4B9C-924C-54B7965B20AC}" srcOrd="1" destOrd="0" parTransId="{B0C23A9A-72BA-48CC-B014-5E788DBBE823}" sibTransId="{671F5F88-3060-4D0A-9AB0-271B6A6C6FB1}"/>
    <dgm:cxn modelId="{FC6E5F78-D0BA-421A-9866-E433B4CBCADA}" type="presOf" srcId="{F0A15EAB-5B28-4B9C-924C-54B7965B20AC}" destId="{38FF6D9D-8C99-40EE-8991-1A35341F644F}" srcOrd="0" destOrd="0" presId="urn:microsoft.com/office/officeart/2005/8/layout/vList2"/>
    <dgm:cxn modelId="{D6DF3104-0B47-420A-86E3-61B49FF9C09E}" type="presOf" srcId="{80BAD137-D81B-458D-8B46-6F5FF20E57D1}" destId="{C9E31E71-5C85-466E-B7EF-F85F61C52077}" srcOrd="0" destOrd="0" presId="urn:microsoft.com/office/officeart/2005/8/layout/vList2"/>
    <dgm:cxn modelId="{30C41939-2483-458E-9F7B-8AE2596658EB}" srcId="{80BAD137-D81B-458D-8B46-6F5FF20E57D1}" destId="{57A8A5FC-BE86-448F-A774-2BB1AB4C100A}" srcOrd="2" destOrd="0" parTransId="{80E428EE-0937-441C-B70D-65FAAC9E3585}" sibTransId="{39CDECB6-4F35-4DFC-A754-849F36F343EF}"/>
    <dgm:cxn modelId="{E912CF08-96E5-4C35-8FF9-4DD42AAF9EBF}" type="presOf" srcId="{1512C959-F476-4D21-A6C9-143F60EB6ACC}" destId="{FD04BEC9-A90C-4E7B-90DF-F63B22686503}" srcOrd="0" destOrd="0" presId="urn:microsoft.com/office/officeart/2005/8/layout/vList2"/>
    <dgm:cxn modelId="{B9232CC2-F0FE-40DB-923B-66AAE0BBA144}" type="presOf" srcId="{57A8A5FC-BE86-448F-A774-2BB1AB4C100A}" destId="{2A15DD64-5ADF-4026-BA14-61025560283E}" srcOrd="0" destOrd="0" presId="urn:microsoft.com/office/officeart/2005/8/layout/vList2"/>
    <dgm:cxn modelId="{8D1455B0-1347-4E69-8D43-421BA2517B9A}" type="presParOf" srcId="{C9E31E71-5C85-466E-B7EF-F85F61C52077}" destId="{FD04BEC9-A90C-4E7B-90DF-F63B22686503}" srcOrd="0" destOrd="0" presId="urn:microsoft.com/office/officeart/2005/8/layout/vList2"/>
    <dgm:cxn modelId="{CCE43325-8AFD-4DFD-B4B3-153B24745C37}" type="presParOf" srcId="{C9E31E71-5C85-466E-B7EF-F85F61C52077}" destId="{D72C5BB5-69C9-48DD-87B2-95CBC5E35F1B}" srcOrd="1" destOrd="0" presId="urn:microsoft.com/office/officeart/2005/8/layout/vList2"/>
    <dgm:cxn modelId="{27DF58E9-EC0C-415B-9F66-450B081A0844}" type="presParOf" srcId="{C9E31E71-5C85-466E-B7EF-F85F61C52077}" destId="{38FF6D9D-8C99-40EE-8991-1A35341F644F}" srcOrd="2" destOrd="0" presId="urn:microsoft.com/office/officeart/2005/8/layout/vList2"/>
    <dgm:cxn modelId="{863F5124-5543-43CF-8D51-F461CCA7636D}" type="presParOf" srcId="{C9E31E71-5C85-466E-B7EF-F85F61C52077}" destId="{86CBCBA5-9664-4D1B-A66B-55C0E7D0579B}" srcOrd="3" destOrd="0" presId="urn:microsoft.com/office/officeart/2005/8/layout/vList2"/>
    <dgm:cxn modelId="{8EF072EB-10F1-4567-B472-6D0E4A399490}" type="presParOf" srcId="{C9E31E71-5C85-466E-B7EF-F85F61C52077}" destId="{2A15DD64-5ADF-4026-BA14-6102556028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D7BB1-669B-4E1C-9AA4-B1ECBD4E6768}" type="doc">
      <dgm:prSet loTypeId="urn:microsoft.com/office/officeart/2005/8/layout/hProcess10#4" loCatId="picture" qsTypeId="urn:microsoft.com/office/officeart/2005/8/quickstyle/simple1" qsCatId="simple" csTypeId="urn:microsoft.com/office/officeart/2005/8/colors/colorful5" csCatId="colorful" phldr="1"/>
      <dgm:spPr/>
      <dgm:t>
        <a:bodyPr/>
        <a:lstStyle/>
        <a:p>
          <a:endParaRPr lang="fi-FI"/>
        </a:p>
      </dgm:t>
    </dgm:pt>
    <dgm:pt modelId="{64216C4B-A464-4AAB-9BCC-6152AD7FFF02}">
      <dgm:prSet phldrT="[Teksti]"/>
      <dgm:spPr>
        <a:solidFill>
          <a:srgbClr val="7030A0"/>
        </a:solidFill>
      </dgm:spPr>
      <dgm:t>
        <a:bodyPr/>
        <a:lstStyle/>
        <a:p>
          <a:r>
            <a:rPr lang="fi-FI" b="1" dirty="0"/>
            <a:t>HÄTÄKESKUKSET</a:t>
          </a:r>
        </a:p>
      </dgm:t>
    </dgm:pt>
    <dgm:pt modelId="{B01DCD45-FF23-4F95-B226-9F5B85F6DC18}" type="parTrans" cxnId="{7EE9D996-CB38-4BF5-A4C3-C900A4BB3DEA}">
      <dgm:prSet/>
      <dgm:spPr/>
      <dgm:t>
        <a:bodyPr/>
        <a:lstStyle/>
        <a:p>
          <a:endParaRPr lang="fi-FI"/>
        </a:p>
      </dgm:t>
    </dgm:pt>
    <dgm:pt modelId="{7E450991-828A-4385-AB1A-97138D04888D}" type="sibTrans" cxnId="{7EE9D996-CB38-4BF5-A4C3-C900A4BB3DEA}">
      <dgm:prSet/>
      <dgm:spPr>
        <a:noFill/>
      </dgm:spPr>
      <dgm:t>
        <a:bodyPr/>
        <a:lstStyle/>
        <a:p>
          <a:endParaRPr lang="fi-FI"/>
        </a:p>
      </dgm:t>
    </dgm:pt>
    <dgm:pt modelId="{1B65CA39-C8A9-49E5-9C6B-48F6FA377167}">
      <dgm:prSet phldrT="[Teksti]"/>
      <dgm:spPr>
        <a:solidFill>
          <a:srgbClr val="00B050"/>
        </a:solidFill>
      </dgm:spPr>
      <dgm:t>
        <a:bodyPr/>
        <a:lstStyle/>
        <a:p>
          <a:r>
            <a:rPr lang="fi-FI" b="1" dirty="0">
              <a:solidFill>
                <a:schemeClr val="tx1">
                  <a:lumMod val="50000"/>
                </a:schemeClr>
              </a:solidFill>
            </a:rPr>
            <a:t>MERIPELASTUKSEN JOHTOKESKUKSET</a:t>
          </a:r>
        </a:p>
      </dgm:t>
    </dgm:pt>
    <dgm:pt modelId="{68A2CA1D-B2EB-4E5D-9597-FFCBC36FA53E}" type="sibTrans" cxnId="{2AD81D13-FF5B-41B2-B55E-4545DF0ACDAF}">
      <dgm:prSet/>
      <dgm:spPr>
        <a:solidFill>
          <a:schemeClr val="bg1"/>
        </a:solidFill>
      </dgm:spPr>
      <dgm:t>
        <a:bodyPr/>
        <a:lstStyle/>
        <a:p>
          <a:endParaRPr lang="fi-FI"/>
        </a:p>
      </dgm:t>
    </dgm:pt>
    <dgm:pt modelId="{81C8B40C-0A25-4E89-A75B-69D13C6293A7}" type="parTrans" cxnId="{2AD81D13-FF5B-41B2-B55E-4545DF0ACDAF}">
      <dgm:prSet/>
      <dgm:spPr/>
      <dgm:t>
        <a:bodyPr/>
        <a:lstStyle/>
        <a:p>
          <a:endParaRPr lang="fi-FI"/>
        </a:p>
      </dgm:t>
    </dgm:pt>
    <dgm:pt modelId="{14671359-360A-42A1-8A13-3371D3E047FA}">
      <dgm:prSet phldrT="[Teksti]"/>
      <dgm:spPr>
        <a:solidFill>
          <a:schemeClr val="tx2">
            <a:lumMod val="60000"/>
            <a:lumOff val="40000"/>
          </a:schemeClr>
        </a:solidFill>
      </dgm:spPr>
      <dgm:t>
        <a:bodyPr/>
        <a:lstStyle/>
        <a:p>
          <a:r>
            <a:rPr lang="fi-FI" b="1" dirty="0">
              <a:solidFill>
                <a:schemeClr val="bg1"/>
              </a:solidFill>
            </a:rPr>
            <a:t>TROSSI-PALVELUNUMERO</a:t>
          </a:r>
        </a:p>
      </dgm:t>
    </dgm:pt>
    <dgm:pt modelId="{A2DB49D9-7809-4414-A4E3-D6051665F015}" type="sibTrans" cxnId="{1D4E8556-3928-4113-BD31-C856B76B52B7}">
      <dgm:prSet/>
      <dgm:spPr/>
      <dgm:t>
        <a:bodyPr/>
        <a:lstStyle/>
        <a:p>
          <a:endParaRPr lang="fi-FI"/>
        </a:p>
      </dgm:t>
    </dgm:pt>
    <dgm:pt modelId="{68C001C8-488E-44E7-AE10-36E7F65A7C95}" type="parTrans" cxnId="{1D4E8556-3928-4113-BD31-C856B76B52B7}">
      <dgm:prSet/>
      <dgm:spPr/>
      <dgm:t>
        <a:bodyPr/>
        <a:lstStyle/>
        <a:p>
          <a:endParaRPr lang="fi-FI"/>
        </a:p>
      </dgm:t>
    </dgm:pt>
    <dgm:pt modelId="{EE3D7F49-2CDE-4734-A0C9-0C8F8BD7CF9A}" type="pres">
      <dgm:prSet presAssocID="{ABBD7BB1-669B-4E1C-9AA4-B1ECBD4E6768}" presName="Name0" presStyleCnt="0">
        <dgm:presLayoutVars>
          <dgm:dir/>
          <dgm:resizeHandles val="exact"/>
        </dgm:presLayoutVars>
      </dgm:prSet>
      <dgm:spPr/>
    </dgm:pt>
    <dgm:pt modelId="{5EBCA723-4431-4B85-BDEF-505B8047724C}" type="pres">
      <dgm:prSet presAssocID="{64216C4B-A464-4AAB-9BCC-6152AD7FFF02}" presName="composite" presStyleCnt="0"/>
      <dgm:spPr/>
    </dgm:pt>
    <dgm:pt modelId="{C50F5B69-97E4-4D69-8D12-96518CBC110F}" type="pres">
      <dgm:prSet presAssocID="{64216C4B-A464-4AAB-9BCC-6152AD7FFF02}" presName="imagSh" presStyleLbl="bgImgPlace1" presStyleIdx="0" presStyleCnt="3" custScaleY="42430" custLinFactNeighborX="8100" custLinFactNeighborY="-19488"/>
      <dgm:spPr>
        <a:blipFill rotWithShape="1">
          <a:blip xmlns:r="http://schemas.openxmlformats.org/officeDocument/2006/relationships" r:embed="rId1"/>
          <a:stretch>
            <a:fillRect/>
          </a:stretch>
        </a:blipFill>
      </dgm:spPr>
    </dgm:pt>
    <dgm:pt modelId="{BAC01BD4-BE02-477F-AFC4-90264201888C}" type="pres">
      <dgm:prSet presAssocID="{64216C4B-A464-4AAB-9BCC-6152AD7FFF02}" presName="txNode" presStyleLbl="node1" presStyleIdx="0" presStyleCnt="3" custScaleY="36258" custLinFactNeighborX="8100" custLinFactNeighborY="-45936">
        <dgm:presLayoutVars>
          <dgm:bulletEnabled val="1"/>
        </dgm:presLayoutVars>
      </dgm:prSet>
      <dgm:spPr/>
    </dgm:pt>
    <dgm:pt modelId="{7D208402-8C98-4E94-99A3-4E3C8283D7A2}" type="pres">
      <dgm:prSet presAssocID="{7E450991-828A-4385-AB1A-97138D04888D}" presName="sibTrans" presStyleLbl="sibTrans2D1" presStyleIdx="0" presStyleCnt="2" custAng="5400000"/>
      <dgm:spPr>
        <a:prstGeom prst="quadArrow">
          <a:avLst/>
        </a:prstGeom>
      </dgm:spPr>
    </dgm:pt>
    <dgm:pt modelId="{42C6BCE1-138D-4206-9208-EB5AF82C13D6}" type="pres">
      <dgm:prSet presAssocID="{7E450991-828A-4385-AB1A-97138D04888D}" presName="connTx" presStyleLbl="sibTrans2D1" presStyleIdx="0" presStyleCnt="2"/>
      <dgm:spPr/>
    </dgm:pt>
    <dgm:pt modelId="{77E8DD86-FBAF-4F7B-973E-CBA38C0A6FD2}" type="pres">
      <dgm:prSet presAssocID="{1B65CA39-C8A9-49E5-9C6B-48F6FA377167}" presName="composite" presStyleCnt="0"/>
      <dgm:spPr/>
    </dgm:pt>
    <dgm:pt modelId="{9ED01F00-BFD0-4067-8590-0F3B545B41CB}" type="pres">
      <dgm:prSet presAssocID="{1B65CA39-C8A9-49E5-9C6B-48F6FA377167}" presName="imagSh" presStyleLbl="bgImgPlace1" presStyleIdx="1" presStyleCnt="3" custScaleY="42430" custLinFactNeighborX="-1371" custLinFactNeighborY="-19488"/>
      <dgm:spPr>
        <a:blipFill rotWithShape="1">
          <a:blip xmlns:r="http://schemas.openxmlformats.org/officeDocument/2006/relationships" r:embed="rId2"/>
          <a:stretch>
            <a:fillRect/>
          </a:stretch>
        </a:blipFill>
      </dgm:spPr>
    </dgm:pt>
    <dgm:pt modelId="{F07C4EB1-6CA5-4561-B2F4-549F45040575}" type="pres">
      <dgm:prSet presAssocID="{1B65CA39-C8A9-49E5-9C6B-48F6FA377167}" presName="txNode" presStyleLbl="node1" presStyleIdx="1" presStyleCnt="3" custScaleY="36258" custLinFactNeighborX="-1371" custLinFactNeighborY="-45936">
        <dgm:presLayoutVars>
          <dgm:bulletEnabled val="1"/>
        </dgm:presLayoutVars>
      </dgm:prSet>
      <dgm:spPr/>
    </dgm:pt>
    <dgm:pt modelId="{D45B7067-8E36-4DEF-9969-AAE8ECBC1043}" type="pres">
      <dgm:prSet presAssocID="{68A2CA1D-B2EB-4E5D-9597-FFCBC36FA53E}" presName="sibTrans" presStyleLbl="sibTrans2D1" presStyleIdx="1" presStyleCnt="2" custLinFactNeighborX="-15390"/>
      <dgm:spPr>
        <a:prstGeom prst="quadArrow">
          <a:avLst/>
        </a:prstGeom>
      </dgm:spPr>
    </dgm:pt>
    <dgm:pt modelId="{5DE0A4E1-153A-41FC-97E6-C0CD73E8D0AE}" type="pres">
      <dgm:prSet presAssocID="{68A2CA1D-B2EB-4E5D-9597-FFCBC36FA53E}" presName="connTx" presStyleLbl="sibTrans2D1" presStyleIdx="1" presStyleCnt="2"/>
      <dgm:spPr/>
    </dgm:pt>
    <dgm:pt modelId="{56D7CA8F-3F8A-46B4-8AB3-0217F8BC31AF}" type="pres">
      <dgm:prSet presAssocID="{14671359-360A-42A1-8A13-3371D3E047FA}" presName="composite" presStyleCnt="0"/>
      <dgm:spPr/>
    </dgm:pt>
    <dgm:pt modelId="{C9499DFB-0ED2-4B07-A54B-E470078F86AF}" type="pres">
      <dgm:prSet presAssocID="{14671359-360A-42A1-8A13-3371D3E047FA}" presName="imagSh" presStyleLbl="bgImgPlace1" presStyleIdx="2" presStyleCnt="3" custScaleY="42518" custLinFactNeighborX="-6790" custLinFactNeighborY="-18185"/>
      <dgm:spPr>
        <a:blipFill rotWithShape="1">
          <a:blip xmlns:r="http://schemas.openxmlformats.org/officeDocument/2006/relationships" r:embed="rId3"/>
          <a:stretch>
            <a:fillRect/>
          </a:stretch>
        </a:blipFill>
      </dgm:spPr>
    </dgm:pt>
    <dgm:pt modelId="{68113AB6-057A-45D6-850D-2585FC2CC039}" type="pres">
      <dgm:prSet presAssocID="{14671359-360A-42A1-8A13-3371D3E047FA}" presName="txNode" presStyleLbl="node1" presStyleIdx="2" presStyleCnt="3" custScaleY="36226" custLinFactNeighborX="-7172" custLinFactNeighborY="-45996">
        <dgm:presLayoutVars>
          <dgm:bulletEnabled val="1"/>
        </dgm:presLayoutVars>
      </dgm:prSet>
      <dgm:spPr/>
    </dgm:pt>
  </dgm:ptLst>
  <dgm:cxnLst>
    <dgm:cxn modelId="{740B2590-6A88-4C81-970D-47EC0AD546B2}" type="presOf" srcId="{1B65CA39-C8A9-49E5-9C6B-48F6FA377167}" destId="{F07C4EB1-6CA5-4561-B2F4-549F45040575}" srcOrd="0" destOrd="0" presId="urn:microsoft.com/office/officeart/2005/8/layout/hProcess10#4"/>
    <dgm:cxn modelId="{F3FF2134-AA44-4104-8A9E-7B7E15BB305F}" type="presOf" srcId="{68A2CA1D-B2EB-4E5D-9597-FFCBC36FA53E}" destId="{5DE0A4E1-153A-41FC-97E6-C0CD73E8D0AE}" srcOrd="1" destOrd="0" presId="urn:microsoft.com/office/officeart/2005/8/layout/hProcess10#4"/>
    <dgm:cxn modelId="{2AD81D13-FF5B-41B2-B55E-4545DF0ACDAF}" srcId="{ABBD7BB1-669B-4E1C-9AA4-B1ECBD4E6768}" destId="{1B65CA39-C8A9-49E5-9C6B-48F6FA377167}" srcOrd="1" destOrd="0" parTransId="{81C8B40C-0A25-4E89-A75B-69D13C6293A7}" sibTransId="{68A2CA1D-B2EB-4E5D-9597-FFCBC36FA53E}"/>
    <dgm:cxn modelId="{6C5C7D50-2CE8-4C15-9C17-A77882F55A1A}" type="presOf" srcId="{ABBD7BB1-669B-4E1C-9AA4-B1ECBD4E6768}" destId="{EE3D7F49-2CDE-4734-A0C9-0C8F8BD7CF9A}" srcOrd="0" destOrd="0" presId="urn:microsoft.com/office/officeart/2005/8/layout/hProcess10#4"/>
    <dgm:cxn modelId="{E9DD5B6E-D8E8-497A-AA66-060D22A52FD1}" type="presOf" srcId="{68A2CA1D-B2EB-4E5D-9597-FFCBC36FA53E}" destId="{D45B7067-8E36-4DEF-9969-AAE8ECBC1043}" srcOrd="0" destOrd="0" presId="urn:microsoft.com/office/officeart/2005/8/layout/hProcess10#4"/>
    <dgm:cxn modelId="{531BB09F-9BB7-4D1D-A500-537E589D7A9F}" type="presOf" srcId="{7E450991-828A-4385-AB1A-97138D04888D}" destId="{42C6BCE1-138D-4206-9208-EB5AF82C13D6}" srcOrd="1" destOrd="0" presId="urn:microsoft.com/office/officeart/2005/8/layout/hProcess10#4"/>
    <dgm:cxn modelId="{7EE9D996-CB38-4BF5-A4C3-C900A4BB3DEA}" srcId="{ABBD7BB1-669B-4E1C-9AA4-B1ECBD4E6768}" destId="{64216C4B-A464-4AAB-9BCC-6152AD7FFF02}" srcOrd="0" destOrd="0" parTransId="{B01DCD45-FF23-4F95-B226-9F5B85F6DC18}" sibTransId="{7E450991-828A-4385-AB1A-97138D04888D}"/>
    <dgm:cxn modelId="{1D4E8556-3928-4113-BD31-C856B76B52B7}" srcId="{ABBD7BB1-669B-4E1C-9AA4-B1ECBD4E6768}" destId="{14671359-360A-42A1-8A13-3371D3E047FA}" srcOrd="2" destOrd="0" parTransId="{68C001C8-488E-44E7-AE10-36E7F65A7C95}" sibTransId="{A2DB49D9-7809-4414-A4E3-D6051665F015}"/>
    <dgm:cxn modelId="{CF90E2E4-05A2-49F9-AAC5-811D3D4413FB}" type="presOf" srcId="{14671359-360A-42A1-8A13-3371D3E047FA}" destId="{68113AB6-057A-45D6-850D-2585FC2CC039}" srcOrd="0" destOrd="0" presId="urn:microsoft.com/office/officeart/2005/8/layout/hProcess10#4"/>
    <dgm:cxn modelId="{3385B9C4-A126-4124-BE6D-13B980CC5FBB}" type="presOf" srcId="{7E450991-828A-4385-AB1A-97138D04888D}" destId="{7D208402-8C98-4E94-99A3-4E3C8283D7A2}" srcOrd="0" destOrd="0" presId="urn:microsoft.com/office/officeart/2005/8/layout/hProcess10#4"/>
    <dgm:cxn modelId="{655D6C5A-EDB0-42CB-8776-C9B87AF3E9A5}" type="presOf" srcId="{64216C4B-A464-4AAB-9BCC-6152AD7FFF02}" destId="{BAC01BD4-BE02-477F-AFC4-90264201888C}" srcOrd="0" destOrd="0" presId="urn:microsoft.com/office/officeart/2005/8/layout/hProcess10#4"/>
    <dgm:cxn modelId="{D0877506-54B7-4240-8B26-658DDB384AE1}" type="presParOf" srcId="{EE3D7F49-2CDE-4734-A0C9-0C8F8BD7CF9A}" destId="{5EBCA723-4431-4B85-BDEF-505B8047724C}" srcOrd="0" destOrd="0" presId="urn:microsoft.com/office/officeart/2005/8/layout/hProcess10#4"/>
    <dgm:cxn modelId="{596BD94C-FCB0-4D00-BC9B-4BD80F9E82EA}" type="presParOf" srcId="{5EBCA723-4431-4B85-BDEF-505B8047724C}" destId="{C50F5B69-97E4-4D69-8D12-96518CBC110F}" srcOrd="0" destOrd="0" presId="urn:microsoft.com/office/officeart/2005/8/layout/hProcess10#4"/>
    <dgm:cxn modelId="{E6539811-CCDA-444F-9AEC-8736591165CD}" type="presParOf" srcId="{5EBCA723-4431-4B85-BDEF-505B8047724C}" destId="{BAC01BD4-BE02-477F-AFC4-90264201888C}" srcOrd="1" destOrd="0" presId="urn:microsoft.com/office/officeart/2005/8/layout/hProcess10#4"/>
    <dgm:cxn modelId="{1E9DA0A7-7F53-4873-AA42-DD6BA64F0DA5}" type="presParOf" srcId="{EE3D7F49-2CDE-4734-A0C9-0C8F8BD7CF9A}" destId="{7D208402-8C98-4E94-99A3-4E3C8283D7A2}" srcOrd="1" destOrd="0" presId="urn:microsoft.com/office/officeart/2005/8/layout/hProcess10#4"/>
    <dgm:cxn modelId="{7B57D934-7621-4EC1-A0E5-D9C8D446BDE5}" type="presParOf" srcId="{7D208402-8C98-4E94-99A3-4E3C8283D7A2}" destId="{42C6BCE1-138D-4206-9208-EB5AF82C13D6}" srcOrd="0" destOrd="0" presId="urn:microsoft.com/office/officeart/2005/8/layout/hProcess10#4"/>
    <dgm:cxn modelId="{D916E63F-E72F-47D8-A57F-29BC26184E93}" type="presParOf" srcId="{EE3D7F49-2CDE-4734-A0C9-0C8F8BD7CF9A}" destId="{77E8DD86-FBAF-4F7B-973E-CBA38C0A6FD2}" srcOrd="2" destOrd="0" presId="urn:microsoft.com/office/officeart/2005/8/layout/hProcess10#4"/>
    <dgm:cxn modelId="{B635AAB0-970A-47ED-A72A-8032E1D13B6B}" type="presParOf" srcId="{77E8DD86-FBAF-4F7B-973E-CBA38C0A6FD2}" destId="{9ED01F00-BFD0-4067-8590-0F3B545B41CB}" srcOrd="0" destOrd="0" presId="urn:microsoft.com/office/officeart/2005/8/layout/hProcess10#4"/>
    <dgm:cxn modelId="{B5C9ABF0-655A-4EC1-8F00-41AD3BCED2C4}" type="presParOf" srcId="{77E8DD86-FBAF-4F7B-973E-CBA38C0A6FD2}" destId="{F07C4EB1-6CA5-4561-B2F4-549F45040575}" srcOrd="1" destOrd="0" presId="urn:microsoft.com/office/officeart/2005/8/layout/hProcess10#4"/>
    <dgm:cxn modelId="{00B79E71-1493-4935-9EF2-8117F2DA40D8}" type="presParOf" srcId="{EE3D7F49-2CDE-4734-A0C9-0C8F8BD7CF9A}" destId="{D45B7067-8E36-4DEF-9969-AAE8ECBC1043}" srcOrd="3" destOrd="0" presId="urn:microsoft.com/office/officeart/2005/8/layout/hProcess10#4"/>
    <dgm:cxn modelId="{4116CF0C-93B8-41A4-B0EA-08A1D921663B}" type="presParOf" srcId="{D45B7067-8E36-4DEF-9969-AAE8ECBC1043}" destId="{5DE0A4E1-153A-41FC-97E6-C0CD73E8D0AE}" srcOrd="0" destOrd="0" presId="urn:microsoft.com/office/officeart/2005/8/layout/hProcess10#4"/>
    <dgm:cxn modelId="{9B8AF847-A03D-4987-80CB-D46D2694AD10}" type="presParOf" srcId="{EE3D7F49-2CDE-4734-A0C9-0C8F8BD7CF9A}" destId="{56D7CA8F-3F8A-46B4-8AB3-0217F8BC31AF}" srcOrd="4" destOrd="0" presId="urn:microsoft.com/office/officeart/2005/8/layout/hProcess10#4"/>
    <dgm:cxn modelId="{686B5A5D-AA0C-4A91-9827-FF84C27056B2}" type="presParOf" srcId="{56D7CA8F-3F8A-46B4-8AB3-0217F8BC31AF}" destId="{C9499DFB-0ED2-4B07-A54B-E470078F86AF}" srcOrd="0" destOrd="0" presId="urn:microsoft.com/office/officeart/2005/8/layout/hProcess10#4"/>
    <dgm:cxn modelId="{8B017A22-921E-4076-A5B9-9A5207C39C61}" type="presParOf" srcId="{56D7CA8F-3F8A-46B4-8AB3-0217F8BC31AF}" destId="{68113AB6-057A-45D6-850D-2585FC2CC039}" srcOrd="1" destOrd="0" presId="urn:microsoft.com/office/officeart/2005/8/layout/hProcess10#4"/>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79CAD2-4F00-4C55-9BB3-087F095B9614}" type="doc">
      <dgm:prSet loTypeId="urn:microsoft.com/office/officeart/2005/8/layout/hProcess10#5" loCatId="process" qsTypeId="urn:microsoft.com/office/officeart/2005/8/quickstyle/simple1" qsCatId="simple" csTypeId="urn:microsoft.com/office/officeart/2005/8/colors/colorful5" csCatId="colorful" phldr="1"/>
      <dgm:spPr/>
    </dgm:pt>
    <dgm:pt modelId="{DEF087DF-9201-4C9F-B5AC-5AE1B17E7248}">
      <dgm:prSet phldrT="[Teksti]"/>
      <dgm:spPr>
        <a:solidFill>
          <a:srgbClr val="002060"/>
        </a:solidFill>
      </dgm:spPr>
      <dgm:t>
        <a:bodyPr/>
        <a:lstStyle/>
        <a:p>
          <a:r>
            <a:rPr lang="fi-FI" b="1" dirty="0"/>
            <a:t>ETSINTÄ JA KULJETUS</a:t>
          </a:r>
        </a:p>
        <a:p>
          <a:r>
            <a:rPr lang="fi-FI" dirty="0"/>
            <a:t>Poliisin ja vapaaehtoisjärjestöjen yhteistoiminta ohje 1.1.2016</a:t>
          </a:r>
        </a:p>
      </dgm:t>
    </dgm:pt>
    <dgm:pt modelId="{6847B36C-DD9B-4F91-B682-16E88A619E77}" type="parTrans" cxnId="{C6A885C8-F9CB-4D63-944F-BD78FDFA3B45}">
      <dgm:prSet/>
      <dgm:spPr/>
      <dgm:t>
        <a:bodyPr/>
        <a:lstStyle/>
        <a:p>
          <a:endParaRPr lang="fi-FI"/>
        </a:p>
      </dgm:t>
    </dgm:pt>
    <dgm:pt modelId="{2EDECC18-78CC-4EB1-B78C-5842E7B312FC}" type="sibTrans" cxnId="{C6A885C8-F9CB-4D63-944F-BD78FDFA3B45}">
      <dgm:prSet/>
      <dgm:spPr>
        <a:solidFill>
          <a:srgbClr val="0070C0"/>
        </a:solidFill>
      </dgm:spPr>
      <dgm:t>
        <a:bodyPr/>
        <a:lstStyle/>
        <a:p>
          <a:endParaRPr lang="fi-FI"/>
        </a:p>
      </dgm:t>
    </dgm:pt>
    <dgm:pt modelId="{ECF48122-8161-496B-89EC-1D2ECC648E47}">
      <dgm:prSet phldrT="[Teksti]"/>
      <dgm:spPr>
        <a:solidFill>
          <a:srgbClr val="FF0000"/>
        </a:solidFill>
      </dgm:spPr>
      <dgm:t>
        <a:bodyPr/>
        <a:lstStyle/>
        <a:p>
          <a:r>
            <a:rPr lang="fi-FI" b="1" dirty="0"/>
            <a:t>PELASTUSTOIMEN TEHTÄVÄT</a:t>
          </a:r>
        </a:p>
        <a:p>
          <a:r>
            <a:rPr lang="fi-FI" dirty="0"/>
            <a:t>Pelastustoimen yhteistoimintasopimus 16.10.2015</a:t>
          </a:r>
        </a:p>
      </dgm:t>
    </dgm:pt>
    <dgm:pt modelId="{9D12D512-0711-423A-8179-CC1A036B2900}" type="parTrans" cxnId="{FF7FDBDE-A689-43A9-8BC5-4EAA8C3816E6}">
      <dgm:prSet/>
      <dgm:spPr/>
      <dgm:t>
        <a:bodyPr/>
        <a:lstStyle/>
        <a:p>
          <a:endParaRPr lang="fi-FI"/>
        </a:p>
      </dgm:t>
    </dgm:pt>
    <dgm:pt modelId="{E4DAC72A-8E06-4A91-B98E-AD2C8C737A16}" type="sibTrans" cxnId="{FF7FDBDE-A689-43A9-8BC5-4EAA8C3816E6}">
      <dgm:prSet/>
      <dgm:spPr>
        <a:solidFill>
          <a:srgbClr val="FF0000"/>
        </a:solidFill>
      </dgm:spPr>
      <dgm:t>
        <a:bodyPr/>
        <a:lstStyle/>
        <a:p>
          <a:endParaRPr lang="fi-FI"/>
        </a:p>
      </dgm:t>
    </dgm:pt>
    <dgm:pt modelId="{515C4801-E125-4484-A820-C0A3236D0B08}">
      <dgm:prSet phldrT="[Teksti]"/>
      <dgm:spPr>
        <a:solidFill>
          <a:srgbClr val="FFC000"/>
        </a:solidFill>
      </dgm:spPr>
      <dgm:t>
        <a:bodyPr/>
        <a:lstStyle/>
        <a:p>
          <a:r>
            <a:rPr lang="fi-FI" b="1" dirty="0">
              <a:solidFill>
                <a:schemeClr val="tx1">
                  <a:lumMod val="85000"/>
                  <a:lumOff val="15000"/>
                </a:schemeClr>
              </a:solidFill>
            </a:rPr>
            <a:t>ENSIVASTE</a:t>
          </a:r>
        </a:p>
        <a:p>
          <a:r>
            <a:rPr lang="fi-FI" dirty="0">
              <a:solidFill>
                <a:schemeClr val="tx1">
                  <a:lumMod val="85000"/>
                  <a:lumOff val="15000"/>
                </a:schemeClr>
              </a:solidFill>
            </a:rPr>
            <a:t>Ensiapu- ja Ensivastetoiminta ohje 22.6.2015</a:t>
          </a:r>
        </a:p>
      </dgm:t>
    </dgm:pt>
    <dgm:pt modelId="{8EDFB3F2-24CB-4CC6-92EC-DA3DD43E1F74}" type="parTrans" cxnId="{79231013-D82A-4458-8520-977545CFDB67}">
      <dgm:prSet/>
      <dgm:spPr/>
      <dgm:t>
        <a:bodyPr/>
        <a:lstStyle/>
        <a:p>
          <a:endParaRPr lang="fi-FI"/>
        </a:p>
      </dgm:t>
    </dgm:pt>
    <dgm:pt modelId="{CFC521C3-029D-4CC5-905E-9C15D8BDDF81}" type="sibTrans" cxnId="{79231013-D82A-4458-8520-977545CFDB67}">
      <dgm:prSet/>
      <dgm:spPr>
        <a:solidFill>
          <a:srgbClr val="00B050"/>
        </a:solidFill>
      </dgm:spPr>
      <dgm:t>
        <a:bodyPr/>
        <a:lstStyle/>
        <a:p>
          <a:endParaRPr lang="fi-FI"/>
        </a:p>
      </dgm:t>
    </dgm:pt>
    <dgm:pt modelId="{F4C80342-EB37-4A57-BF16-ED68B5A0242B}">
      <dgm:prSet phldrT="[Teksti]"/>
      <dgm:spPr>
        <a:solidFill>
          <a:srgbClr val="00B050"/>
        </a:solidFill>
      </dgm:spPr>
      <dgm:t>
        <a:bodyPr/>
        <a:lstStyle/>
        <a:p>
          <a:r>
            <a:rPr lang="fi-FI" b="1" dirty="0">
              <a:solidFill>
                <a:schemeClr val="tx1">
                  <a:lumMod val="50000"/>
                </a:schemeClr>
              </a:solidFill>
              <a:effectLst/>
            </a:rPr>
            <a:t>MERIPELASTUS</a:t>
          </a:r>
        </a:p>
        <a:p>
          <a:r>
            <a:rPr lang="fi-FI" b="0" dirty="0">
              <a:solidFill>
                <a:schemeClr val="tx1">
                  <a:lumMod val="50000"/>
                </a:schemeClr>
              </a:solidFill>
              <a:effectLst/>
            </a:rPr>
            <a:t>Meripelastuslaki 1145/2001 6 </a:t>
          </a:r>
          <a:r>
            <a:rPr lang="fi-FI" b="0" dirty="0">
              <a:solidFill>
                <a:schemeClr val="tx1">
                  <a:lumMod val="50000"/>
                </a:schemeClr>
              </a:solidFill>
              <a:effectLst/>
              <a:latin typeface="Arial"/>
              <a:cs typeface="Arial"/>
            </a:rPr>
            <a:t>§</a:t>
          </a:r>
          <a:endParaRPr lang="fi-FI" b="0" dirty="0">
            <a:solidFill>
              <a:schemeClr val="tx1">
                <a:lumMod val="50000"/>
              </a:schemeClr>
            </a:solidFill>
            <a:effectLst/>
          </a:endParaRPr>
        </a:p>
      </dgm:t>
    </dgm:pt>
    <dgm:pt modelId="{5822C452-D1CE-400F-9B0C-981EF97F9192}" type="sibTrans" cxnId="{11831C25-7D17-40AF-8CD9-AD160EC7D6BC}">
      <dgm:prSet/>
      <dgm:spPr>
        <a:solidFill>
          <a:srgbClr val="00B0F0"/>
        </a:solidFill>
      </dgm:spPr>
      <dgm:t>
        <a:bodyPr/>
        <a:lstStyle/>
        <a:p>
          <a:endParaRPr lang="fi-FI"/>
        </a:p>
      </dgm:t>
    </dgm:pt>
    <dgm:pt modelId="{F6BA5429-FE9D-4F85-BD67-EBBCADC8CF75}" type="parTrans" cxnId="{11831C25-7D17-40AF-8CD9-AD160EC7D6BC}">
      <dgm:prSet/>
      <dgm:spPr/>
      <dgm:t>
        <a:bodyPr/>
        <a:lstStyle/>
        <a:p>
          <a:endParaRPr lang="fi-FI"/>
        </a:p>
      </dgm:t>
    </dgm:pt>
    <dgm:pt modelId="{BA28EE58-F9D3-4D3D-B89F-476C30A752C4}">
      <dgm:prSet phldrT="[Teksti]"/>
      <dgm:spPr>
        <a:solidFill>
          <a:srgbClr val="00B0F0"/>
        </a:solidFill>
      </dgm:spPr>
      <dgm:t>
        <a:bodyPr/>
        <a:lstStyle/>
        <a:p>
          <a:r>
            <a:rPr lang="fi-FI" dirty="0"/>
            <a:t>AVUSTUS-</a:t>
          </a:r>
        </a:p>
        <a:p>
          <a:r>
            <a:rPr lang="fi-FI" dirty="0"/>
            <a:t>TOIMINTA</a:t>
          </a:r>
        </a:p>
        <a:p>
          <a:endParaRPr lang="fi-FI" dirty="0"/>
        </a:p>
      </dgm:t>
    </dgm:pt>
    <dgm:pt modelId="{53372F15-F192-4C78-BC7F-42B82BA507BB}" type="parTrans" cxnId="{0BBB40C2-E848-4B41-BAFB-82463A3B2EB0}">
      <dgm:prSet/>
      <dgm:spPr/>
      <dgm:t>
        <a:bodyPr/>
        <a:lstStyle/>
        <a:p>
          <a:endParaRPr lang="fi-FI"/>
        </a:p>
      </dgm:t>
    </dgm:pt>
    <dgm:pt modelId="{3BD7D06D-9184-4E9F-96C6-160BA6DAD5BC}" type="sibTrans" cxnId="{0BBB40C2-E848-4B41-BAFB-82463A3B2EB0}">
      <dgm:prSet/>
      <dgm:spPr/>
      <dgm:t>
        <a:bodyPr/>
        <a:lstStyle/>
        <a:p>
          <a:endParaRPr lang="fi-FI"/>
        </a:p>
      </dgm:t>
    </dgm:pt>
    <dgm:pt modelId="{EAA10D05-19FE-44DA-B714-5E2808EEEF27}" type="pres">
      <dgm:prSet presAssocID="{BC79CAD2-4F00-4C55-9BB3-087F095B9614}" presName="Name0" presStyleCnt="0">
        <dgm:presLayoutVars>
          <dgm:dir/>
          <dgm:resizeHandles val="exact"/>
        </dgm:presLayoutVars>
      </dgm:prSet>
      <dgm:spPr/>
    </dgm:pt>
    <dgm:pt modelId="{B9F7ECF9-9BF8-479B-AC67-7E77C03F7A41}" type="pres">
      <dgm:prSet presAssocID="{DEF087DF-9201-4C9F-B5AC-5AE1B17E7248}" presName="composite" presStyleCnt="0"/>
      <dgm:spPr/>
    </dgm:pt>
    <dgm:pt modelId="{584ABB7E-3A3F-4C2B-A938-4A771810B628}" type="pres">
      <dgm:prSet presAssocID="{DEF087DF-9201-4C9F-B5AC-5AE1B17E7248}" presName="imagSh" presStyleLbl="bgImgPlace1" presStyleIdx="0"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pt>
    <dgm:pt modelId="{B50001B9-416F-4C37-8524-F754D91CE10C}" type="pres">
      <dgm:prSet presAssocID="{DEF087DF-9201-4C9F-B5AC-5AE1B17E7248}" presName="txNode" presStyleLbl="node1" presStyleIdx="0" presStyleCnt="5" custScaleY="69704">
        <dgm:presLayoutVars>
          <dgm:bulletEnabled val="1"/>
        </dgm:presLayoutVars>
      </dgm:prSet>
      <dgm:spPr/>
    </dgm:pt>
    <dgm:pt modelId="{043ABE0B-F70E-4CE1-AB1C-DE4EA090E427}" type="pres">
      <dgm:prSet presAssocID="{2EDECC18-78CC-4EB1-B78C-5842E7B312FC}" presName="sibTrans" presStyleLbl="sibTrans2D1" presStyleIdx="0" presStyleCnt="4" custAng="16200000"/>
      <dgm:spPr/>
    </dgm:pt>
    <dgm:pt modelId="{D61AF256-80A1-47BB-BECC-CE3118556422}" type="pres">
      <dgm:prSet presAssocID="{2EDECC18-78CC-4EB1-B78C-5842E7B312FC}" presName="connTx" presStyleLbl="sibTrans2D1" presStyleIdx="0" presStyleCnt="4"/>
      <dgm:spPr/>
    </dgm:pt>
    <dgm:pt modelId="{77ED8284-EDEB-494A-9644-54BFD6FABFF4}" type="pres">
      <dgm:prSet presAssocID="{ECF48122-8161-496B-89EC-1D2ECC648E47}" presName="composite" presStyleCnt="0"/>
      <dgm:spPr/>
    </dgm:pt>
    <dgm:pt modelId="{314052FE-09E8-4EA8-A178-03F300F3FA3A}" type="pres">
      <dgm:prSet presAssocID="{ECF48122-8161-496B-89EC-1D2ECC648E47}" presName="imagSh" presStyleLbl="bgImgPlace1" presStyleIdx="1" presStyleCnt="5"/>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pt>
    <dgm:pt modelId="{22080202-1E43-4858-98D7-54F54A81185F}" type="pres">
      <dgm:prSet presAssocID="{ECF48122-8161-496B-89EC-1D2ECC648E47}" presName="txNode" presStyleLbl="node1" presStyleIdx="1" presStyleCnt="5" custScaleY="69704">
        <dgm:presLayoutVars>
          <dgm:bulletEnabled val="1"/>
        </dgm:presLayoutVars>
      </dgm:prSet>
      <dgm:spPr/>
    </dgm:pt>
    <dgm:pt modelId="{A77F6FB6-1DE9-470F-9DCA-493F3EE53C76}" type="pres">
      <dgm:prSet presAssocID="{E4DAC72A-8E06-4A91-B98E-AD2C8C737A16}" presName="sibTrans" presStyleLbl="sibTrans2D1" presStyleIdx="1" presStyleCnt="4" custAng="16200000"/>
      <dgm:spPr/>
    </dgm:pt>
    <dgm:pt modelId="{4F5217B2-E87B-42BC-AB21-F7BB437FC042}" type="pres">
      <dgm:prSet presAssocID="{E4DAC72A-8E06-4A91-B98E-AD2C8C737A16}" presName="connTx" presStyleLbl="sibTrans2D1" presStyleIdx="1" presStyleCnt="4"/>
      <dgm:spPr/>
    </dgm:pt>
    <dgm:pt modelId="{E2CDD285-EFFC-4A72-B9A3-D4A11A7AD255}" type="pres">
      <dgm:prSet presAssocID="{515C4801-E125-4484-A820-C0A3236D0B08}" presName="composite" presStyleCnt="0"/>
      <dgm:spPr/>
    </dgm:pt>
    <dgm:pt modelId="{BEC4A530-5216-4025-ABC4-B22BBA146F52}" type="pres">
      <dgm:prSet presAssocID="{515C4801-E125-4484-A820-C0A3236D0B08}" presName="imagSh" presStyleLbl="bgImgPlace1" presStyleIdx="2" presStyleCnt="5"/>
      <dgm:spPr>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pt>
    <dgm:pt modelId="{9C824C99-9259-492B-9176-86862875AAD6}" type="pres">
      <dgm:prSet presAssocID="{515C4801-E125-4484-A820-C0A3236D0B08}" presName="txNode" presStyleLbl="node1" presStyleIdx="2" presStyleCnt="5" custScaleY="69704">
        <dgm:presLayoutVars>
          <dgm:bulletEnabled val="1"/>
        </dgm:presLayoutVars>
      </dgm:prSet>
      <dgm:spPr/>
    </dgm:pt>
    <dgm:pt modelId="{805C6F83-A755-4910-A0BB-A454AE159735}" type="pres">
      <dgm:prSet presAssocID="{CFC521C3-029D-4CC5-905E-9C15D8BDDF81}" presName="sibTrans" presStyleLbl="sibTrans2D1" presStyleIdx="2" presStyleCnt="4" custAng="16200000"/>
      <dgm:spPr/>
    </dgm:pt>
    <dgm:pt modelId="{CC3AD66C-B3A5-4247-9FE8-7FEA554EE9CD}" type="pres">
      <dgm:prSet presAssocID="{CFC521C3-029D-4CC5-905E-9C15D8BDDF81}" presName="connTx" presStyleLbl="sibTrans2D1" presStyleIdx="2" presStyleCnt="4"/>
      <dgm:spPr/>
    </dgm:pt>
    <dgm:pt modelId="{C2D7F714-B1C3-4355-978D-13CA07CDC5AB}" type="pres">
      <dgm:prSet presAssocID="{F4C80342-EB37-4A57-BF16-ED68B5A0242B}" presName="composite" presStyleCnt="0"/>
      <dgm:spPr/>
    </dgm:pt>
    <dgm:pt modelId="{6AF3DA12-CC61-4370-87D9-9F792739B399}" type="pres">
      <dgm:prSet presAssocID="{F4C80342-EB37-4A57-BF16-ED68B5A0242B}" presName="imagSh" presStyleLbl="bgImgPlace1" presStyleIdx="3" presStyleCnt="5"/>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pt>
    <dgm:pt modelId="{5DF54184-8EE0-4EC7-902B-BC74CB9947AB}" type="pres">
      <dgm:prSet presAssocID="{F4C80342-EB37-4A57-BF16-ED68B5A0242B}" presName="txNode" presStyleLbl="node1" presStyleIdx="3" presStyleCnt="5" custScaleY="69704">
        <dgm:presLayoutVars>
          <dgm:bulletEnabled val="1"/>
        </dgm:presLayoutVars>
      </dgm:prSet>
      <dgm:spPr/>
    </dgm:pt>
    <dgm:pt modelId="{696DEE30-91D0-4169-A4DA-BE4B7B655212}" type="pres">
      <dgm:prSet presAssocID="{5822C452-D1CE-400F-9B0C-981EF97F9192}" presName="sibTrans" presStyleLbl="sibTrans2D1" presStyleIdx="3" presStyleCnt="4" custAng="16200000"/>
      <dgm:spPr/>
    </dgm:pt>
    <dgm:pt modelId="{0DE8A283-C185-4229-B7A1-97A4AE63692F}" type="pres">
      <dgm:prSet presAssocID="{5822C452-D1CE-400F-9B0C-981EF97F9192}" presName="connTx" presStyleLbl="sibTrans2D1" presStyleIdx="3" presStyleCnt="4"/>
      <dgm:spPr/>
    </dgm:pt>
    <dgm:pt modelId="{1F73BEAA-FC14-40EA-8FC6-E77F04F7A3A8}" type="pres">
      <dgm:prSet presAssocID="{BA28EE58-F9D3-4D3D-B89F-476C30A752C4}" presName="composite" presStyleCnt="0"/>
      <dgm:spPr/>
    </dgm:pt>
    <dgm:pt modelId="{C4CE1670-1481-4C5D-920E-DBB3F08966EA}" type="pres">
      <dgm:prSet presAssocID="{BA28EE58-F9D3-4D3D-B89F-476C30A752C4}" presName="imagSh" presStyleLbl="bgImgPlace1" presStyleIdx="4" presStyleCnt="5"/>
      <dgm:spPr>
        <a:blipFill rotWithShape="0">
          <a:blip xmlns:r="http://schemas.openxmlformats.org/officeDocument/2006/relationships" r:embed="rId5"/>
          <a:stretch>
            <a:fillRect/>
          </a:stretch>
        </a:blipFill>
      </dgm:spPr>
    </dgm:pt>
    <dgm:pt modelId="{84867D9A-D243-46A0-8CFA-678125405E95}" type="pres">
      <dgm:prSet presAssocID="{BA28EE58-F9D3-4D3D-B89F-476C30A752C4}" presName="txNode" presStyleLbl="node1" presStyleIdx="4" presStyleCnt="5" custScaleY="69664">
        <dgm:presLayoutVars>
          <dgm:bulletEnabled val="1"/>
        </dgm:presLayoutVars>
      </dgm:prSet>
      <dgm:spPr/>
    </dgm:pt>
  </dgm:ptLst>
  <dgm:cxnLst>
    <dgm:cxn modelId="{50C34EBC-B515-43C0-8117-89F3D6FC9AA6}" type="presOf" srcId="{CFC521C3-029D-4CC5-905E-9C15D8BDDF81}" destId="{805C6F83-A755-4910-A0BB-A454AE159735}" srcOrd="0" destOrd="0" presId="urn:microsoft.com/office/officeart/2005/8/layout/hProcess10#5"/>
    <dgm:cxn modelId="{7559B24D-7D65-4BE4-B359-9DDCADA2CE43}" type="presOf" srcId="{515C4801-E125-4484-A820-C0A3236D0B08}" destId="{9C824C99-9259-492B-9176-86862875AAD6}" srcOrd="0" destOrd="0" presId="urn:microsoft.com/office/officeart/2005/8/layout/hProcess10#5"/>
    <dgm:cxn modelId="{71BD734F-CC15-4B10-8FE4-26431DF47395}" type="presOf" srcId="{E4DAC72A-8E06-4A91-B98E-AD2C8C737A16}" destId="{A77F6FB6-1DE9-470F-9DCA-493F3EE53C76}" srcOrd="0" destOrd="0" presId="urn:microsoft.com/office/officeart/2005/8/layout/hProcess10#5"/>
    <dgm:cxn modelId="{01A290FF-5B22-4322-9755-3C577D06A4B1}" type="presOf" srcId="{BA28EE58-F9D3-4D3D-B89F-476C30A752C4}" destId="{84867D9A-D243-46A0-8CFA-678125405E95}" srcOrd="0" destOrd="0" presId="urn:microsoft.com/office/officeart/2005/8/layout/hProcess10#5"/>
    <dgm:cxn modelId="{C6A885C8-F9CB-4D63-944F-BD78FDFA3B45}" srcId="{BC79CAD2-4F00-4C55-9BB3-087F095B9614}" destId="{DEF087DF-9201-4C9F-B5AC-5AE1B17E7248}" srcOrd="0" destOrd="0" parTransId="{6847B36C-DD9B-4F91-B682-16E88A619E77}" sibTransId="{2EDECC18-78CC-4EB1-B78C-5842E7B312FC}"/>
    <dgm:cxn modelId="{BD822E3F-7547-400C-9D8C-01F96CC4E570}" type="presOf" srcId="{5822C452-D1CE-400F-9B0C-981EF97F9192}" destId="{696DEE30-91D0-4169-A4DA-BE4B7B655212}" srcOrd="0" destOrd="0" presId="urn:microsoft.com/office/officeart/2005/8/layout/hProcess10#5"/>
    <dgm:cxn modelId="{08466122-93EB-4023-B9EB-BD037EA835CD}" type="presOf" srcId="{BC79CAD2-4F00-4C55-9BB3-087F095B9614}" destId="{EAA10D05-19FE-44DA-B714-5E2808EEEF27}" srcOrd="0" destOrd="0" presId="urn:microsoft.com/office/officeart/2005/8/layout/hProcess10#5"/>
    <dgm:cxn modelId="{FF7FDBDE-A689-43A9-8BC5-4EAA8C3816E6}" srcId="{BC79CAD2-4F00-4C55-9BB3-087F095B9614}" destId="{ECF48122-8161-496B-89EC-1D2ECC648E47}" srcOrd="1" destOrd="0" parTransId="{9D12D512-0711-423A-8179-CC1A036B2900}" sibTransId="{E4DAC72A-8E06-4A91-B98E-AD2C8C737A16}"/>
    <dgm:cxn modelId="{1A036D2D-ED1B-4652-A042-14BBAD50DA49}" type="presOf" srcId="{DEF087DF-9201-4C9F-B5AC-5AE1B17E7248}" destId="{B50001B9-416F-4C37-8524-F754D91CE10C}" srcOrd="0" destOrd="0" presId="urn:microsoft.com/office/officeart/2005/8/layout/hProcess10#5"/>
    <dgm:cxn modelId="{2831D60C-772B-4EFE-A41E-68E49F5DD127}" type="presOf" srcId="{F4C80342-EB37-4A57-BF16-ED68B5A0242B}" destId="{5DF54184-8EE0-4EC7-902B-BC74CB9947AB}" srcOrd="0" destOrd="0" presId="urn:microsoft.com/office/officeart/2005/8/layout/hProcess10#5"/>
    <dgm:cxn modelId="{79231013-D82A-4458-8520-977545CFDB67}" srcId="{BC79CAD2-4F00-4C55-9BB3-087F095B9614}" destId="{515C4801-E125-4484-A820-C0A3236D0B08}" srcOrd="2" destOrd="0" parTransId="{8EDFB3F2-24CB-4CC6-92EC-DA3DD43E1F74}" sibTransId="{CFC521C3-029D-4CC5-905E-9C15D8BDDF81}"/>
    <dgm:cxn modelId="{E3DC23FC-D67F-46F7-A1B8-059666864ABF}" type="presOf" srcId="{E4DAC72A-8E06-4A91-B98E-AD2C8C737A16}" destId="{4F5217B2-E87B-42BC-AB21-F7BB437FC042}" srcOrd="1" destOrd="0" presId="urn:microsoft.com/office/officeart/2005/8/layout/hProcess10#5"/>
    <dgm:cxn modelId="{065BB397-5AF1-44C0-BB74-F135C5E9CBD8}" type="presOf" srcId="{2EDECC18-78CC-4EB1-B78C-5842E7B312FC}" destId="{043ABE0B-F70E-4CE1-AB1C-DE4EA090E427}" srcOrd="0" destOrd="0" presId="urn:microsoft.com/office/officeart/2005/8/layout/hProcess10#5"/>
    <dgm:cxn modelId="{11831C25-7D17-40AF-8CD9-AD160EC7D6BC}" srcId="{BC79CAD2-4F00-4C55-9BB3-087F095B9614}" destId="{F4C80342-EB37-4A57-BF16-ED68B5A0242B}" srcOrd="3" destOrd="0" parTransId="{F6BA5429-FE9D-4F85-BD67-EBBCADC8CF75}" sibTransId="{5822C452-D1CE-400F-9B0C-981EF97F9192}"/>
    <dgm:cxn modelId="{7C8EF252-5E9A-40F1-8FE0-9C9257B0A608}" type="presOf" srcId="{2EDECC18-78CC-4EB1-B78C-5842E7B312FC}" destId="{D61AF256-80A1-47BB-BECC-CE3118556422}" srcOrd="1" destOrd="0" presId="urn:microsoft.com/office/officeart/2005/8/layout/hProcess10#5"/>
    <dgm:cxn modelId="{ECDAEA0E-6D5A-4324-AB8D-E81A2E1224FD}" type="presOf" srcId="{CFC521C3-029D-4CC5-905E-9C15D8BDDF81}" destId="{CC3AD66C-B3A5-4247-9FE8-7FEA554EE9CD}" srcOrd="1" destOrd="0" presId="urn:microsoft.com/office/officeart/2005/8/layout/hProcess10#5"/>
    <dgm:cxn modelId="{802DCF85-E941-4BE3-82C8-6D6D827BBD92}" type="presOf" srcId="{ECF48122-8161-496B-89EC-1D2ECC648E47}" destId="{22080202-1E43-4858-98D7-54F54A81185F}" srcOrd="0" destOrd="0" presId="urn:microsoft.com/office/officeart/2005/8/layout/hProcess10#5"/>
    <dgm:cxn modelId="{0BBB40C2-E848-4B41-BAFB-82463A3B2EB0}" srcId="{BC79CAD2-4F00-4C55-9BB3-087F095B9614}" destId="{BA28EE58-F9D3-4D3D-B89F-476C30A752C4}" srcOrd="4" destOrd="0" parTransId="{53372F15-F192-4C78-BC7F-42B82BA507BB}" sibTransId="{3BD7D06D-9184-4E9F-96C6-160BA6DAD5BC}"/>
    <dgm:cxn modelId="{513D491E-C7ED-4C46-A3E5-411F06C0F69C}" type="presOf" srcId="{5822C452-D1CE-400F-9B0C-981EF97F9192}" destId="{0DE8A283-C185-4229-B7A1-97A4AE63692F}" srcOrd="1" destOrd="0" presId="urn:microsoft.com/office/officeart/2005/8/layout/hProcess10#5"/>
    <dgm:cxn modelId="{D998563E-5BBF-4094-A78E-20B985C869E5}" type="presParOf" srcId="{EAA10D05-19FE-44DA-B714-5E2808EEEF27}" destId="{B9F7ECF9-9BF8-479B-AC67-7E77C03F7A41}" srcOrd="0" destOrd="0" presId="urn:microsoft.com/office/officeart/2005/8/layout/hProcess10#5"/>
    <dgm:cxn modelId="{F947AA03-1C84-4CE9-92A0-77A553164A3B}" type="presParOf" srcId="{B9F7ECF9-9BF8-479B-AC67-7E77C03F7A41}" destId="{584ABB7E-3A3F-4C2B-A938-4A771810B628}" srcOrd="0" destOrd="0" presId="urn:microsoft.com/office/officeart/2005/8/layout/hProcess10#5"/>
    <dgm:cxn modelId="{015B36C2-A99C-4748-B5A8-ACDAA1278186}" type="presParOf" srcId="{B9F7ECF9-9BF8-479B-AC67-7E77C03F7A41}" destId="{B50001B9-416F-4C37-8524-F754D91CE10C}" srcOrd="1" destOrd="0" presId="urn:microsoft.com/office/officeart/2005/8/layout/hProcess10#5"/>
    <dgm:cxn modelId="{FFBAE1B9-D6AC-4BE2-9E31-034D0A68E33D}" type="presParOf" srcId="{EAA10D05-19FE-44DA-B714-5E2808EEEF27}" destId="{043ABE0B-F70E-4CE1-AB1C-DE4EA090E427}" srcOrd="1" destOrd="0" presId="urn:microsoft.com/office/officeart/2005/8/layout/hProcess10#5"/>
    <dgm:cxn modelId="{D12B8C81-668F-4640-A372-5A4404350237}" type="presParOf" srcId="{043ABE0B-F70E-4CE1-AB1C-DE4EA090E427}" destId="{D61AF256-80A1-47BB-BECC-CE3118556422}" srcOrd="0" destOrd="0" presId="urn:microsoft.com/office/officeart/2005/8/layout/hProcess10#5"/>
    <dgm:cxn modelId="{1BC0550B-FC25-4C60-9970-C14C2018C03A}" type="presParOf" srcId="{EAA10D05-19FE-44DA-B714-5E2808EEEF27}" destId="{77ED8284-EDEB-494A-9644-54BFD6FABFF4}" srcOrd="2" destOrd="0" presId="urn:microsoft.com/office/officeart/2005/8/layout/hProcess10#5"/>
    <dgm:cxn modelId="{A0FAD911-5473-4A0D-9E18-C33EEDA236BD}" type="presParOf" srcId="{77ED8284-EDEB-494A-9644-54BFD6FABFF4}" destId="{314052FE-09E8-4EA8-A178-03F300F3FA3A}" srcOrd="0" destOrd="0" presId="urn:microsoft.com/office/officeart/2005/8/layout/hProcess10#5"/>
    <dgm:cxn modelId="{67C1D0D0-9F90-4B95-B000-AC61A5927E55}" type="presParOf" srcId="{77ED8284-EDEB-494A-9644-54BFD6FABFF4}" destId="{22080202-1E43-4858-98D7-54F54A81185F}" srcOrd="1" destOrd="0" presId="urn:microsoft.com/office/officeart/2005/8/layout/hProcess10#5"/>
    <dgm:cxn modelId="{A3BE9F6B-6A7E-47DE-9987-4544839A5AFB}" type="presParOf" srcId="{EAA10D05-19FE-44DA-B714-5E2808EEEF27}" destId="{A77F6FB6-1DE9-470F-9DCA-493F3EE53C76}" srcOrd="3" destOrd="0" presId="urn:microsoft.com/office/officeart/2005/8/layout/hProcess10#5"/>
    <dgm:cxn modelId="{85FEDD0F-EB17-45F1-8D2D-CBCCDC75369B}" type="presParOf" srcId="{A77F6FB6-1DE9-470F-9DCA-493F3EE53C76}" destId="{4F5217B2-E87B-42BC-AB21-F7BB437FC042}" srcOrd="0" destOrd="0" presId="urn:microsoft.com/office/officeart/2005/8/layout/hProcess10#5"/>
    <dgm:cxn modelId="{15EA4F6A-76C8-40E9-A279-5D1C9FCDD994}" type="presParOf" srcId="{EAA10D05-19FE-44DA-B714-5E2808EEEF27}" destId="{E2CDD285-EFFC-4A72-B9A3-D4A11A7AD255}" srcOrd="4" destOrd="0" presId="urn:microsoft.com/office/officeart/2005/8/layout/hProcess10#5"/>
    <dgm:cxn modelId="{4C0E889F-9A51-4EE1-B1AC-DDE7E6E6E839}" type="presParOf" srcId="{E2CDD285-EFFC-4A72-B9A3-D4A11A7AD255}" destId="{BEC4A530-5216-4025-ABC4-B22BBA146F52}" srcOrd="0" destOrd="0" presId="urn:microsoft.com/office/officeart/2005/8/layout/hProcess10#5"/>
    <dgm:cxn modelId="{691DA120-6413-45ED-A061-32CFC324F247}" type="presParOf" srcId="{E2CDD285-EFFC-4A72-B9A3-D4A11A7AD255}" destId="{9C824C99-9259-492B-9176-86862875AAD6}" srcOrd="1" destOrd="0" presId="urn:microsoft.com/office/officeart/2005/8/layout/hProcess10#5"/>
    <dgm:cxn modelId="{0DB8B3EF-C3CC-4536-BDBD-149FE6486DEA}" type="presParOf" srcId="{EAA10D05-19FE-44DA-B714-5E2808EEEF27}" destId="{805C6F83-A755-4910-A0BB-A454AE159735}" srcOrd="5" destOrd="0" presId="urn:microsoft.com/office/officeart/2005/8/layout/hProcess10#5"/>
    <dgm:cxn modelId="{1F78DEBF-04FF-48B1-8040-DDEAAD95AE4E}" type="presParOf" srcId="{805C6F83-A755-4910-A0BB-A454AE159735}" destId="{CC3AD66C-B3A5-4247-9FE8-7FEA554EE9CD}" srcOrd="0" destOrd="0" presId="urn:microsoft.com/office/officeart/2005/8/layout/hProcess10#5"/>
    <dgm:cxn modelId="{854EA58C-6EFD-40BE-941F-5F68EDBCA8D4}" type="presParOf" srcId="{EAA10D05-19FE-44DA-B714-5E2808EEEF27}" destId="{C2D7F714-B1C3-4355-978D-13CA07CDC5AB}" srcOrd="6" destOrd="0" presId="urn:microsoft.com/office/officeart/2005/8/layout/hProcess10#5"/>
    <dgm:cxn modelId="{C4948B45-EC3F-4D0E-8F12-8D7DDB493D16}" type="presParOf" srcId="{C2D7F714-B1C3-4355-978D-13CA07CDC5AB}" destId="{6AF3DA12-CC61-4370-87D9-9F792739B399}" srcOrd="0" destOrd="0" presId="urn:microsoft.com/office/officeart/2005/8/layout/hProcess10#5"/>
    <dgm:cxn modelId="{452126A9-7CBC-485C-9333-200CAB111965}" type="presParOf" srcId="{C2D7F714-B1C3-4355-978D-13CA07CDC5AB}" destId="{5DF54184-8EE0-4EC7-902B-BC74CB9947AB}" srcOrd="1" destOrd="0" presId="urn:microsoft.com/office/officeart/2005/8/layout/hProcess10#5"/>
    <dgm:cxn modelId="{B8610A2B-7857-4FCF-A3DE-571CD4C03410}" type="presParOf" srcId="{EAA10D05-19FE-44DA-B714-5E2808EEEF27}" destId="{696DEE30-91D0-4169-A4DA-BE4B7B655212}" srcOrd="7" destOrd="0" presId="urn:microsoft.com/office/officeart/2005/8/layout/hProcess10#5"/>
    <dgm:cxn modelId="{9AF57643-5F98-40FE-8473-F48792A82CD0}" type="presParOf" srcId="{696DEE30-91D0-4169-A4DA-BE4B7B655212}" destId="{0DE8A283-C185-4229-B7A1-97A4AE63692F}" srcOrd="0" destOrd="0" presId="urn:microsoft.com/office/officeart/2005/8/layout/hProcess10#5"/>
    <dgm:cxn modelId="{A8ACFD7D-1F96-44E6-BD65-9E35B5B9EEAB}" type="presParOf" srcId="{EAA10D05-19FE-44DA-B714-5E2808EEEF27}" destId="{1F73BEAA-FC14-40EA-8FC6-E77F04F7A3A8}" srcOrd="8" destOrd="0" presId="urn:microsoft.com/office/officeart/2005/8/layout/hProcess10#5"/>
    <dgm:cxn modelId="{0AF62441-114E-43AE-91FA-7F97E8ED38CC}" type="presParOf" srcId="{1F73BEAA-FC14-40EA-8FC6-E77F04F7A3A8}" destId="{C4CE1670-1481-4C5D-920E-DBB3F08966EA}" srcOrd="0" destOrd="0" presId="urn:microsoft.com/office/officeart/2005/8/layout/hProcess10#5"/>
    <dgm:cxn modelId="{4D0BC348-C3C9-4CF7-B221-EE630B6FFC19}" type="presParOf" srcId="{1F73BEAA-FC14-40EA-8FC6-E77F04F7A3A8}" destId="{84867D9A-D243-46A0-8CFA-678125405E95}" srcOrd="1" destOrd="0" presId="urn:microsoft.com/office/officeart/2005/8/layout/hProcess10#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BD7BB1-669B-4E1C-9AA4-B1ECBD4E6768}" type="doc">
      <dgm:prSet loTypeId="urn:microsoft.com/office/officeart/2005/8/layout/hProcess10#6" loCatId="picture" qsTypeId="urn:microsoft.com/office/officeart/2005/8/quickstyle/simple1" qsCatId="simple" csTypeId="urn:microsoft.com/office/officeart/2005/8/colors/colorful5" csCatId="colorful" phldr="1"/>
      <dgm:spPr/>
      <dgm:t>
        <a:bodyPr/>
        <a:lstStyle/>
        <a:p>
          <a:endParaRPr lang="fi-FI"/>
        </a:p>
      </dgm:t>
    </dgm:pt>
    <dgm:pt modelId="{64216C4B-A464-4AAB-9BCC-6152AD7FFF02}">
      <dgm:prSet phldrT="[Teksti]"/>
      <dgm:spPr>
        <a:solidFill>
          <a:srgbClr val="002060"/>
        </a:solidFill>
      </dgm:spPr>
      <dgm:t>
        <a:bodyPr/>
        <a:lstStyle/>
        <a:p>
          <a:r>
            <a:rPr lang="fi-FI" b="1" dirty="0"/>
            <a:t>POLIIISILAITOKSET</a:t>
          </a:r>
        </a:p>
        <a:p>
          <a:r>
            <a:rPr lang="fi-FI" b="1" dirty="0"/>
            <a:t>Poliisitoimi</a:t>
          </a:r>
        </a:p>
      </dgm:t>
    </dgm:pt>
    <dgm:pt modelId="{B01DCD45-FF23-4F95-B226-9F5B85F6DC18}" type="parTrans" cxnId="{7EE9D996-CB38-4BF5-A4C3-C900A4BB3DEA}">
      <dgm:prSet/>
      <dgm:spPr/>
      <dgm:t>
        <a:bodyPr/>
        <a:lstStyle/>
        <a:p>
          <a:endParaRPr lang="fi-FI"/>
        </a:p>
      </dgm:t>
    </dgm:pt>
    <dgm:pt modelId="{7E450991-828A-4385-AB1A-97138D04888D}" type="sibTrans" cxnId="{7EE9D996-CB38-4BF5-A4C3-C900A4BB3DEA}">
      <dgm:prSet/>
      <dgm:spPr>
        <a:solidFill>
          <a:srgbClr val="0070C0"/>
        </a:solidFill>
      </dgm:spPr>
      <dgm:t>
        <a:bodyPr/>
        <a:lstStyle/>
        <a:p>
          <a:endParaRPr lang="fi-FI"/>
        </a:p>
      </dgm:t>
    </dgm:pt>
    <dgm:pt modelId="{1B65CA39-C8A9-49E5-9C6B-48F6FA377167}">
      <dgm:prSet phldrT="[Teksti]"/>
      <dgm:spPr>
        <a:solidFill>
          <a:srgbClr val="FF0000"/>
        </a:solidFill>
      </dgm:spPr>
      <dgm:t>
        <a:bodyPr/>
        <a:lstStyle/>
        <a:p>
          <a:r>
            <a:rPr lang="fi-FI" b="1" dirty="0"/>
            <a:t>PELASTUSLAITOKSET</a:t>
          </a:r>
        </a:p>
        <a:p>
          <a:r>
            <a:rPr lang="fi-FI" b="1" dirty="0"/>
            <a:t>Pelastustoimi</a:t>
          </a:r>
        </a:p>
      </dgm:t>
    </dgm:pt>
    <dgm:pt modelId="{81C8B40C-0A25-4E89-A75B-69D13C6293A7}" type="parTrans" cxnId="{2AD81D13-FF5B-41B2-B55E-4545DF0ACDAF}">
      <dgm:prSet/>
      <dgm:spPr/>
      <dgm:t>
        <a:bodyPr/>
        <a:lstStyle/>
        <a:p>
          <a:endParaRPr lang="fi-FI"/>
        </a:p>
      </dgm:t>
    </dgm:pt>
    <dgm:pt modelId="{68A2CA1D-B2EB-4E5D-9597-FFCBC36FA53E}" type="sibTrans" cxnId="{2AD81D13-FF5B-41B2-B55E-4545DF0ACDAF}">
      <dgm:prSet/>
      <dgm:spPr>
        <a:solidFill>
          <a:srgbClr val="FF0000"/>
        </a:solidFill>
      </dgm:spPr>
      <dgm:t>
        <a:bodyPr/>
        <a:lstStyle/>
        <a:p>
          <a:endParaRPr lang="fi-FI"/>
        </a:p>
      </dgm:t>
    </dgm:pt>
    <dgm:pt modelId="{B99CA88E-B866-43DA-BDEB-0CF99E436892}">
      <dgm:prSet phldrT="[Teksti]"/>
      <dgm:spPr>
        <a:solidFill>
          <a:srgbClr val="FFC000"/>
        </a:solidFill>
      </dgm:spPr>
      <dgm:t>
        <a:bodyPr/>
        <a:lstStyle/>
        <a:p>
          <a:r>
            <a:rPr lang="fi-FI" b="1" dirty="0">
              <a:solidFill>
                <a:schemeClr val="tx1">
                  <a:lumMod val="85000"/>
                  <a:lumOff val="15000"/>
                </a:schemeClr>
              </a:solidFill>
            </a:rPr>
            <a:t>SAIRAANHOITOPIIRIT</a:t>
          </a:r>
        </a:p>
        <a:p>
          <a:r>
            <a:rPr lang="fi-FI" b="1" dirty="0">
              <a:solidFill>
                <a:schemeClr val="tx1">
                  <a:lumMod val="85000"/>
                  <a:lumOff val="15000"/>
                </a:schemeClr>
              </a:solidFill>
            </a:rPr>
            <a:t>Ensihoitopalvelu</a:t>
          </a:r>
        </a:p>
      </dgm:t>
    </dgm:pt>
    <dgm:pt modelId="{84EB09E6-5E94-41F8-A86F-B36F595F4BAA}" type="parTrans" cxnId="{A4BC4107-2458-4924-A357-810939E8B735}">
      <dgm:prSet/>
      <dgm:spPr/>
      <dgm:t>
        <a:bodyPr/>
        <a:lstStyle/>
        <a:p>
          <a:endParaRPr lang="fi-FI"/>
        </a:p>
      </dgm:t>
    </dgm:pt>
    <dgm:pt modelId="{99495EB7-1FB0-4513-8146-67DA6E167163}" type="sibTrans" cxnId="{A4BC4107-2458-4924-A357-810939E8B735}">
      <dgm:prSet/>
      <dgm:spPr>
        <a:solidFill>
          <a:srgbClr val="00B050"/>
        </a:solidFill>
      </dgm:spPr>
      <dgm:t>
        <a:bodyPr/>
        <a:lstStyle/>
        <a:p>
          <a:endParaRPr lang="fi-FI"/>
        </a:p>
      </dgm:t>
    </dgm:pt>
    <dgm:pt modelId="{5E920795-2417-470C-9330-8BF767F2BB16}">
      <dgm:prSet phldrT="[Teksti]"/>
      <dgm:spPr>
        <a:solidFill>
          <a:srgbClr val="00B050"/>
        </a:solidFill>
      </dgm:spPr>
      <dgm:t>
        <a:bodyPr/>
        <a:lstStyle/>
        <a:p>
          <a:r>
            <a:rPr lang="fi-FI" b="1" dirty="0">
              <a:solidFill>
                <a:schemeClr val="tx1">
                  <a:lumMod val="50000"/>
                </a:schemeClr>
              </a:solidFill>
              <a:effectLst/>
            </a:rPr>
            <a:t>RAJAVARTIOLAITOS</a:t>
          </a:r>
        </a:p>
        <a:p>
          <a:r>
            <a:rPr lang="fi-FI" b="1" dirty="0">
              <a:solidFill>
                <a:schemeClr val="tx1">
                  <a:lumMod val="50000"/>
                </a:schemeClr>
              </a:solidFill>
              <a:effectLst/>
            </a:rPr>
            <a:t>Meripelastustoimi</a:t>
          </a:r>
        </a:p>
      </dgm:t>
    </dgm:pt>
    <dgm:pt modelId="{1252DB32-4291-413B-BC90-E6A68799D8F8}" type="parTrans" cxnId="{22FCCCB4-07A5-4D83-91A1-C0B28A4CD6F5}">
      <dgm:prSet/>
      <dgm:spPr/>
      <dgm:t>
        <a:bodyPr/>
        <a:lstStyle/>
        <a:p>
          <a:endParaRPr lang="fi-FI"/>
        </a:p>
      </dgm:t>
    </dgm:pt>
    <dgm:pt modelId="{C5AD82E5-F760-423A-9FD5-6610935ED516}" type="sibTrans" cxnId="{22FCCCB4-07A5-4D83-91A1-C0B28A4CD6F5}">
      <dgm:prSet/>
      <dgm:spPr>
        <a:solidFill>
          <a:srgbClr val="00B0F0"/>
        </a:solidFill>
      </dgm:spPr>
      <dgm:t>
        <a:bodyPr/>
        <a:lstStyle/>
        <a:p>
          <a:endParaRPr lang="fi-FI"/>
        </a:p>
      </dgm:t>
    </dgm:pt>
    <dgm:pt modelId="{648C881A-1F9B-41F0-945C-46EC1D51EB85}">
      <dgm:prSet phldrT="[Teksti]"/>
      <dgm:spPr>
        <a:solidFill>
          <a:srgbClr val="00B0F0"/>
        </a:solidFill>
      </dgm:spPr>
      <dgm:t>
        <a:bodyPr/>
        <a:lstStyle/>
        <a:p>
          <a:r>
            <a:rPr lang="fi-FI" b="1" dirty="0"/>
            <a:t>VENEILIJÄ</a:t>
          </a:r>
        </a:p>
        <a:p>
          <a:r>
            <a:rPr lang="fi-FI" b="1" dirty="0"/>
            <a:t>Avustustoiminta</a:t>
          </a:r>
        </a:p>
      </dgm:t>
    </dgm:pt>
    <dgm:pt modelId="{4D8E0315-9D1C-40BB-A4C9-3CA54968F3EB}" type="parTrans" cxnId="{218505AE-745C-4078-9287-6591A51CA994}">
      <dgm:prSet/>
      <dgm:spPr/>
      <dgm:t>
        <a:bodyPr/>
        <a:lstStyle/>
        <a:p>
          <a:endParaRPr lang="fi-FI"/>
        </a:p>
      </dgm:t>
    </dgm:pt>
    <dgm:pt modelId="{9781EC09-7C4B-4125-A89E-20B0B4202361}" type="sibTrans" cxnId="{218505AE-745C-4078-9287-6591A51CA994}">
      <dgm:prSet/>
      <dgm:spPr/>
      <dgm:t>
        <a:bodyPr/>
        <a:lstStyle/>
        <a:p>
          <a:endParaRPr lang="fi-FI"/>
        </a:p>
      </dgm:t>
    </dgm:pt>
    <dgm:pt modelId="{EE3D7F49-2CDE-4734-A0C9-0C8F8BD7CF9A}" type="pres">
      <dgm:prSet presAssocID="{ABBD7BB1-669B-4E1C-9AA4-B1ECBD4E6768}" presName="Name0" presStyleCnt="0">
        <dgm:presLayoutVars>
          <dgm:dir/>
          <dgm:resizeHandles val="exact"/>
        </dgm:presLayoutVars>
      </dgm:prSet>
      <dgm:spPr/>
    </dgm:pt>
    <dgm:pt modelId="{5EBCA723-4431-4B85-BDEF-505B8047724C}" type="pres">
      <dgm:prSet presAssocID="{64216C4B-A464-4AAB-9BCC-6152AD7FFF02}" presName="composite" presStyleCnt="0"/>
      <dgm:spPr/>
    </dgm:pt>
    <dgm:pt modelId="{C50F5B69-97E4-4D69-8D12-96518CBC110F}" type="pres">
      <dgm:prSet presAssocID="{64216C4B-A464-4AAB-9BCC-6152AD7FFF02}" presName="imagSh" presStyleLbl="bgImgPlace1" presStyleIdx="0" presStyleCnt="5"/>
      <dgm:spPr>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pt>
    <dgm:pt modelId="{BAC01BD4-BE02-477F-AFC4-90264201888C}" type="pres">
      <dgm:prSet presAssocID="{64216C4B-A464-4AAB-9BCC-6152AD7FFF02}" presName="txNode" presStyleLbl="node1" presStyleIdx="0" presStyleCnt="5" custScaleY="36258">
        <dgm:presLayoutVars>
          <dgm:bulletEnabled val="1"/>
        </dgm:presLayoutVars>
      </dgm:prSet>
      <dgm:spPr/>
    </dgm:pt>
    <dgm:pt modelId="{7D208402-8C98-4E94-99A3-4E3C8283D7A2}" type="pres">
      <dgm:prSet presAssocID="{7E450991-828A-4385-AB1A-97138D04888D}" presName="sibTrans" presStyleLbl="sibTrans2D1" presStyleIdx="0" presStyleCnt="4" custAng="5400000"/>
      <dgm:spPr/>
    </dgm:pt>
    <dgm:pt modelId="{42C6BCE1-138D-4206-9208-EB5AF82C13D6}" type="pres">
      <dgm:prSet presAssocID="{7E450991-828A-4385-AB1A-97138D04888D}" presName="connTx" presStyleLbl="sibTrans2D1" presStyleIdx="0" presStyleCnt="4"/>
      <dgm:spPr/>
    </dgm:pt>
    <dgm:pt modelId="{77E8DD86-FBAF-4F7B-973E-CBA38C0A6FD2}" type="pres">
      <dgm:prSet presAssocID="{1B65CA39-C8A9-49E5-9C6B-48F6FA377167}" presName="composite" presStyleCnt="0"/>
      <dgm:spPr/>
    </dgm:pt>
    <dgm:pt modelId="{9ED01F00-BFD0-4067-8590-0F3B545B41CB}" type="pres">
      <dgm:prSet presAssocID="{1B65CA39-C8A9-49E5-9C6B-48F6FA377167}" presName="imagSh" presStyleLbl="bgImgPlace1" presStyleIdx="1" presStyleCnt="5"/>
      <dgm:spPr>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pt>
    <dgm:pt modelId="{F07C4EB1-6CA5-4561-B2F4-549F45040575}" type="pres">
      <dgm:prSet presAssocID="{1B65CA39-C8A9-49E5-9C6B-48F6FA377167}" presName="txNode" presStyleLbl="node1" presStyleIdx="1" presStyleCnt="5" custScaleY="36258">
        <dgm:presLayoutVars>
          <dgm:bulletEnabled val="1"/>
        </dgm:presLayoutVars>
      </dgm:prSet>
      <dgm:spPr/>
    </dgm:pt>
    <dgm:pt modelId="{5738612D-4658-4444-A6B9-D9CEACD74544}" type="pres">
      <dgm:prSet presAssocID="{68A2CA1D-B2EB-4E5D-9597-FFCBC36FA53E}" presName="sibTrans" presStyleLbl="sibTrans2D1" presStyleIdx="1" presStyleCnt="4" custAng="5400000"/>
      <dgm:spPr/>
    </dgm:pt>
    <dgm:pt modelId="{1F008412-4624-49C7-9EA8-24457522298A}" type="pres">
      <dgm:prSet presAssocID="{68A2CA1D-B2EB-4E5D-9597-FFCBC36FA53E}" presName="connTx" presStyleLbl="sibTrans2D1" presStyleIdx="1" presStyleCnt="4"/>
      <dgm:spPr/>
    </dgm:pt>
    <dgm:pt modelId="{B6F89497-EB8F-4F1E-BD2A-5FC4426B1CD1}" type="pres">
      <dgm:prSet presAssocID="{B99CA88E-B866-43DA-BDEB-0CF99E436892}" presName="composite" presStyleCnt="0"/>
      <dgm:spPr/>
    </dgm:pt>
    <dgm:pt modelId="{D4B7A50A-D220-4EE3-A55A-33BDC0ED2B48}" type="pres">
      <dgm:prSet presAssocID="{B99CA88E-B866-43DA-BDEB-0CF99E436892}" presName="imagSh" presStyleLbl="bgImgPlace1" presStyleIdx="2" presStyleCnt="5"/>
      <dgm:spPr>
        <a:blipFill rotWithShape="0">
          <a:blip xmlns:r="http://schemas.openxmlformats.org/officeDocument/2006/relationships" r:embed="rId3"/>
          <a:stretch>
            <a:fillRect/>
          </a:stretch>
        </a:blipFill>
      </dgm:spPr>
    </dgm:pt>
    <dgm:pt modelId="{DDB50B75-038E-4243-8382-3786E8E96C15}" type="pres">
      <dgm:prSet presAssocID="{B99CA88E-B866-43DA-BDEB-0CF99E436892}" presName="txNode" presStyleLbl="node1" presStyleIdx="2" presStyleCnt="5" custScaleY="36258">
        <dgm:presLayoutVars>
          <dgm:bulletEnabled val="1"/>
        </dgm:presLayoutVars>
      </dgm:prSet>
      <dgm:spPr/>
    </dgm:pt>
    <dgm:pt modelId="{C465CFE8-3E6A-4B6F-9DF5-427478D609FC}" type="pres">
      <dgm:prSet presAssocID="{99495EB7-1FB0-4513-8146-67DA6E167163}" presName="sibTrans" presStyleLbl="sibTrans2D1" presStyleIdx="2" presStyleCnt="4" custAng="5400000"/>
      <dgm:spPr/>
    </dgm:pt>
    <dgm:pt modelId="{1ADC1D51-5A54-4928-BFAB-07E497DA1AA6}" type="pres">
      <dgm:prSet presAssocID="{99495EB7-1FB0-4513-8146-67DA6E167163}" presName="connTx" presStyleLbl="sibTrans2D1" presStyleIdx="2" presStyleCnt="4"/>
      <dgm:spPr/>
    </dgm:pt>
    <dgm:pt modelId="{A212ABE6-4DB3-42E9-A7E8-723FBB777D67}" type="pres">
      <dgm:prSet presAssocID="{5E920795-2417-470C-9330-8BF767F2BB16}" presName="composite" presStyleCnt="0"/>
      <dgm:spPr/>
    </dgm:pt>
    <dgm:pt modelId="{80CB0E68-8D4E-48BD-9BF9-03E67E717D24}" type="pres">
      <dgm:prSet presAssocID="{5E920795-2417-470C-9330-8BF767F2BB16}" presName="imagSh" presStyleLbl="bgImgPlace1" presStyleIdx="3" presStyleCnt="5"/>
      <dgm:spPr>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dgm:spPr>
    </dgm:pt>
    <dgm:pt modelId="{0AE3EEC7-ABD0-4DC0-9B3E-17C4C1BF2FF6}" type="pres">
      <dgm:prSet presAssocID="{5E920795-2417-470C-9330-8BF767F2BB16}" presName="txNode" presStyleLbl="node1" presStyleIdx="3" presStyleCnt="5" custScaleY="36258">
        <dgm:presLayoutVars>
          <dgm:bulletEnabled val="1"/>
        </dgm:presLayoutVars>
      </dgm:prSet>
      <dgm:spPr/>
    </dgm:pt>
    <dgm:pt modelId="{21764392-9D07-4429-A430-98005F4082FC}" type="pres">
      <dgm:prSet presAssocID="{C5AD82E5-F760-423A-9FD5-6610935ED516}" presName="sibTrans" presStyleLbl="sibTrans2D1" presStyleIdx="3" presStyleCnt="4" custAng="5400000"/>
      <dgm:spPr/>
    </dgm:pt>
    <dgm:pt modelId="{94C9C343-A0F7-41A0-A3B1-A159BE0F7876}" type="pres">
      <dgm:prSet presAssocID="{C5AD82E5-F760-423A-9FD5-6610935ED516}" presName="connTx" presStyleLbl="sibTrans2D1" presStyleIdx="3" presStyleCnt="4"/>
      <dgm:spPr/>
    </dgm:pt>
    <dgm:pt modelId="{FE38EE15-8CAD-4F5C-AAA4-E8323CED57A1}" type="pres">
      <dgm:prSet presAssocID="{648C881A-1F9B-41F0-945C-46EC1D51EB85}" presName="composite" presStyleCnt="0"/>
      <dgm:spPr/>
    </dgm:pt>
    <dgm:pt modelId="{9888630F-89E7-42EF-B6F5-93B29E66627F}" type="pres">
      <dgm:prSet presAssocID="{648C881A-1F9B-41F0-945C-46EC1D51EB85}" presName="imagSh" presStyleLbl="bgImgPlace1" presStyleIdx="4" presStyleCnt="5"/>
      <dgm:spPr>
        <a:blipFill rotWithShape="0">
          <a:blip xmlns:r="http://schemas.openxmlformats.org/officeDocument/2006/relationships" r:embed="rId5"/>
          <a:stretch>
            <a:fillRect/>
          </a:stretch>
        </a:blipFill>
      </dgm:spPr>
    </dgm:pt>
    <dgm:pt modelId="{AAC92480-D2FA-4621-991F-8AC7331F6798}" type="pres">
      <dgm:prSet presAssocID="{648C881A-1F9B-41F0-945C-46EC1D51EB85}" presName="txNode" presStyleLbl="node1" presStyleIdx="4" presStyleCnt="5" custScaleY="36122">
        <dgm:presLayoutVars>
          <dgm:bulletEnabled val="1"/>
        </dgm:presLayoutVars>
      </dgm:prSet>
      <dgm:spPr/>
    </dgm:pt>
  </dgm:ptLst>
  <dgm:cxnLst>
    <dgm:cxn modelId="{030F97F8-57BA-43BB-83FA-71E027CCE59F}" type="presOf" srcId="{7E450991-828A-4385-AB1A-97138D04888D}" destId="{7D208402-8C98-4E94-99A3-4E3C8283D7A2}" srcOrd="0" destOrd="0" presId="urn:microsoft.com/office/officeart/2005/8/layout/hProcess10#6"/>
    <dgm:cxn modelId="{218505AE-745C-4078-9287-6591A51CA994}" srcId="{ABBD7BB1-669B-4E1C-9AA4-B1ECBD4E6768}" destId="{648C881A-1F9B-41F0-945C-46EC1D51EB85}" srcOrd="4" destOrd="0" parTransId="{4D8E0315-9D1C-40BB-A4C9-3CA54968F3EB}" sibTransId="{9781EC09-7C4B-4125-A89E-20B0B4202361}"/>
    <dgm:cxn modelId="{3D951673-ECEC-4264-8082-87B4FB93246F}" type="presOf" srcId="{64216C4B-A464-4AAB-9BCC-6152AD7FFF02}" destId="{BAC01BD4-BE02-477F-AFC4-90264201888C}" srcOrd="0" destOrd="0" presId="urn:microsoft.com/office/officeart/2005/8/layout/hProcess10#6"/>
    <dgm:cxn modelId="{53011C14-6FAE-4A72-AC8B-D914256B8B53}" type="presOf" srcId="{68A2CA1D-B2EB-4E5D-9597-FFCBC36FA53E}" destId="{1F008412-4624-49C7-9EA8-24457522298A}" srcOrd="1" destOrd="0" presId="urn:microsoft.com/office/officeart/2005/8/layout/hProcess10#6"/>
    <dgm:cxn modelId="{86592EE1-DE32-4FB2-88D1-0CC2A8A8B04D}" type="presOf" srcId="{648C881A-1F9B-41F0-945C-46EC1D51EB85}" destId="{AAC92480-D2FA-4621-991F-8AC7331F6798}" srcOrd="0" destOrd="0" presId="urn:microsoft.com/office/officeart/2005/8/layout/hProcess10#6"/>
    <dgm:cxn modelId="{4798F06A-C9DF-4234-983F-E4E964EB0416}" type="presOf" srcId="{68A2CA1D-B2EB-4E5D-9597-FFCBC36FA53E}" destId="{5738612D-4658-4444-A6B9-D9CEACD74544}" srcOrd="0" destOrd="0" presId="urn:microsoft.com/office/officeart/2005/8/layout/hProcess10#6"/>
    <dgm:cxn modelId="{2AD81D13-FF5B-41B2-B55E-4545DF0ACDAF}" srcId="{ABBD7BB1-669B-4E1C-9AA4-B1ECBD4E6768}" destId="{1B65CA39-C8A9-49E5-9C6B-48F6FA377167}" srcOrd="1" destOrd="0" parTransId="{81C8B40C-0A25-4E89-A75B-69D13C6293A7}" sibTransId="{68A2CA1D-B2EB-4E5D-9597-FFCBC36FA53E}"/>
    <dgm:cxn modelId="{340C2E21-E1B7-4157-B949-95F1A2127E62}" type="presOf" srcId="{C5AD82E5-F760-423A-9FD5-6610935ED516}" destId="{21764392-9D07-4429-A430-98005F4082FC}" srcOrd="0" destOrd="0" presId="urn:microsoft.com/office/officeart/2005/8/layout/hProcess10#6"/>
    <dgm:cxn modelId="{7EE9D996-CB38-4BF5-A4C3-C900A4BB3DEA}" srcId="{ABBD7BB1-669B-4E1C-9AA4-B1ECBD4E6768}" destId="{64216C4B-A464-4AAB-9BCC-6152AD7FFF02}" srcOrd="0" destOrd="0" parTransId="{B01DCD45-FF23-4F95-B226-9F5B85F6DC18}" sibTransId="{7E450991-828A-4385-AB1A-97138D04888D}"/>
    <dgm:cxn modelId="{F260A079-5816-4DF5-8799-E10929513871}" type="presOf" srcId="{1B65CA39-C8A9-49E5-9C6B-48F6FA377167}" destId="{F07C4EB1-6CA5-4561-B2F4-549F45040575}" srcOrd="0" destOrd="0" presId="urn:microsoft.com/office/officeart/2005/8/layout/hProcess10#6"/>
    <dgm:cxn modelId="{A4BC4107-2458-4924-A357-810939E8B735}" srcId="{ABBD7BB1-669B-4E1C-9AA4-B1ECBD4E6768}" destId="{B99CA88E-B866-43DA-BDEB-0CF99E436892}" srcOrd="2" destOrd="0" parTransId="{84EB09E6-5E94-41F8-A86F-B36F595F4BAA}" sibTransId="{99495EB7-1FB0-4513-8146-67DA6E167163}"/>
    <dgm:cxn modelId="{37329F93-A052-4F36-8D53-1215113F66BE}" type="presOf" srcId="{B99CA88E-B866-43DA-BDEB-0CF99E436892}" destId="{DDB50B75-038E-4243-8382-3786E8E96C15}" srcOrd="0" destOrd="0" presId="urn:microsoft.com/office/officeart/2005/8/layout/hProcess10#6"/>
    <dgm:cxn modelId="{1E02F904-6BA4-4F7D-9D2B-5D07DCE43782}" type="presOf" srcId="{99495EB7-1FB0-4513-8146-67DA6E167163}" destId="{C465CFE8-3E6A-4B6F-9DF5-427478D609FC}" srcOrd="0" destOrd="0" presId="urn:microsoft.com/office/officeart/2005/8/layout/hProcess10#6"/>
    <dgm:cxn modelId="{22FCCCB4-07A5-4D83-91A1-C0B28A4CD6F5}" srcId="{ABBD7BB1-669B-4E1C-9AA4-B1ECBD4E6768}" destId="{5E920795-2417-470C-9330-8BF767F2BB16}" srcOrd="3" destOrd="0" parTransId="{1252DB32-4291-413B-BC90-E6A68799D8F8}" sibTransId="{C5AD82E5-F760-423A-9FD5-6610935ED516}"/>
    <dgm:cxn modelId="{0878AAD4-186D-4594-A6C2-7D38DC7034AC}" type="presOf" srcId="{ABBD7BB1-669B-4E1C-9AA4-B1ECBD4E6768}" destId="{EE3D7F49-2CDE-4734-A0C9-0C8F8BD7CF9A}" srcOrd="0" destOrd="0" presId="urn:microsoft.com/office/officeart/2005/8/layout/hProcess10#6"/>
    <dgm:cxn modelId="{6AA831F2-58C0-4DEA-90F3-481BCC067A6B}" type="presOf" srcId="{5E920795-2417-470C-9330-8BF767F2BB16}" destId="{0AE3EEC7-ABD0-4DC0-9B3E-17C4C1BF2FF6}" srcOrd="0" destOrd="0" presId="urn:microsoft.com/office/officeart/2005/8/layout/hProcess10#6"/>
    <dgm:cxn modelId="{738FD851-CC99-4B1C-ABF2-D5B53CD63CC1}" type="presOf" srcId="{99495EB7-1FB0-4513-8146-67DA6E167163}" destId="{1ADC1D51-5A54-4928-BFAB-07E497DA1AA6}" srcOrd="1" destOrd="0" presId="urn:microsoft.com/office/officeart/2005/8/layout/hProcess10#6"/>
    <dgm:cxn modelId="{41A4E674-78C0-4CB9-9ECC-096FD9994D5F}" type="presOf" srcId="{7E450991-828A-4385-AB1A-97138D04888D}" destId="{42C6BCE1-138D-4206-9208-EB5AF82C13D6}" srcOrd="1" destOrd="0" presId="urn:microsoft.com/office/officeart/2005/8/layout/hProcess10#6"/>
    <dgm:cxn modelId="{49EA18D0-B9ED-4212-9CF6-FC45BFBC1A06}" type="presOf" srcId="{C5AD82E5-F760-423A-9FD5-6610935ED516}" destId="{94C9C343-A0F7-41A0-A3B1-A159BE0F7876}" srcOrd="1" destOrd="0" presId="urn:microsoft.com/office/officeart/2005/8/layout/hProcess10#6"/>
    <dgm:cxn modelId="{84F41DBB-1A50-458A-82BB-C92623F00642}" type="presParOf" srcId="{EE3D7F49-2CDE-4734-A0C9-0C8F8BD7CF9A}" destId="{5EBCA723-4431-4B85-BDEF-505B8047724C}" srcOrd="0" destOrd="0" presId="urn:microsoft.com/office/officeart/2005/8/layout/hProcess10#6"/>
    <dgm:cxn modelId="{20D6E133-634B-4BC6-8517-6C3E589921C8}" type="presParOf" srcId="{5EBCA723-4431-4B85-BDEF-505B8047724C}" destId="{C50F5B69-97E4-4D69-8D12-96518CBC110F}" srcOrd="0" destOrd="0" presId="urn:microsoft.com/office/officeart/2005/8/layout/hProcess10#6"/>
    <dgm:cxn modelId="{F34DEC19-CA87-403A-92AE-F42655ACB877}" type="presParOf" srcId="{5EBCA723-4431-4B85-BDEF-505B8047724C}" destId="{BAC01BD4-BE02-477F-AFC4-90264201888C}" srcOrd="1" destOrd="0" presId="urn:microsoft.com/office/officeart/2005/8/layout/hProcess10#6"/>
    <dgm:cxn modelId="{F8CFE855-E2CF-44C6-A977-37A53886FD08}" type="presParOf" srcId="{EE3D7F49-2CDE-4734-A0C9-0C8F8BD7CF9A}" destId="{7D208402-8C98-4E94-99A3-4E3C8283D7A2}" srcOrd="1" destOrd="0" presId="urn:microsoft.com/office/officeart/2005/8/layout/hProcess10#6"/>
    <dgm:cxn modelId="{3E936416-FCDE-400A-BB1F-26BFF2750162}" type="presParOf" srcId="{7D208402-8C98-4E94-99A3-4E3C8283D7A2}" destId="{42C6BCE1-138D-4206-9208-EB5AF82C13D6}" srcOrd="0" destOrd="0" presId="urn:microsoft.com/office/officeart/2005/8/layout/hProcess10#6"/>
    <dgm:cxn modelId="{94E66F93-E08B-4BDD-99DD-77271D85036D}" type="presParOf" srcId="{EE3D7F49-2CDE-4734-A0C9-0C8F8BD7CF9A}" destId="{77E8DD86-FBAF-4F7B-973E-CBA38C0A6FD2}" srcOrd="2" destOrd="0" presId="urn:microsoft.com/office/officeart/2005/8/layout/hProcess10#6"/>
    <dgm:cxn modelId="{74F99634-E9F9-42E6-A274-7E9B2615928B}" type="presParOf" srcId="{77E8DD86-FBAF-4F7B-973E-CBA38C0A6FD2}" destId="{9ED01F00-BFD0-4067-8590-0F3B545B41CB}" srcOrd="0" destOrd="0" presId="urn:microsoft.com/office/officeart/2005/8/layout/hProcess10#6"/>
    <dgm:cxn modelId="{896DC58D-29B1-479C-A2EB-4A559461842A}" type="presParOf" srcId="{77E8DD86-FBAF-4F7B-973E-CBA38C0A6FD2}" destId="{F07C4EB1-6CA5-4561-B2F4-549F45040575}" srcOrd="1" destOrd="0" presId="urn:microsoft.com/office/officeart/2005/8/layout/hProcess10#6"/>
    <dgm:cxn modelId="{8DCBF22A-B8BD-4C1E-A228-B51BF583ACF3}" type="presParOf" srcId="{EE3D7F49-2CDE-4734-A0C9-0C8F8BD7CF9A}" destId="{5738612D-4658-4444-A6B9-D9CEACD74544}" srcOrd="3" destOrd="0" presId="urn:microsoft.com/office/officeart/2005/8/layout/hProcess10#6"/>
    <dgm:cxn modelId="{E93368C0-09FB-4745-B655-619F05FBF785}" type="presParOf" srcId="{5738612D-4658-4444-A6B9-D9CEACD74544}" destId="{1F008412-4624-49C7-9EA8-24457522298A}" srcOrd="0" destOrd="0" presId="urn:microsoft.com/office/officeart/2005/8/layout/hProcess10#6"/>
    <dgm:cxn modelId="{3601B1B7-841B-4402-8031-D2BFC6B0694C}" type="presParOf" srcId="{EE3D7F49-2CDE-4734-A0C9-0C8F8BD7CF9A}" destId="{B6F89497-EB8F-4F1E-BD2A-5FC4426B1CD1}" srcOrd="4" destOrd="0" presId="urn:microsoft.com/office/officeart/2005/8/layout/hProcess10#6"/>
    <dgm:cxn modelId="{B07037EE-819B-4982-9218-47994DD429A0}" type="presParOf" srcId="{B6F89497-EB8F-4F1E-BD2A-5FC4426B1CD1}" destId="{D4B7A50A-D220-4EE3-A55A-33BDC0ED2B48}" srcOrd="0" destOrd="0" presId="urn:microsoft.com/office/officeart/2005/8/layout/hProcess10#6"/>
    <dgm:cxn modelId="{EB6DC003-E553-463B-A8E3-AD6D59554FF7}" type="presParOf" srcId="{B6F89497-EB8F-4F1E-BD2A-5FC4426B1CD1}" destId="{DDB50B75-038E-4243-8382-3786E8E96C15}" srcOrd="1" destOrd="0" presId="urn:microsoft.com/office/officeart/2005/8/layout/hProcess10#6"/>
    <dgm:cxn modelId="{280CF0B0-56CE-456B-A00D-EF3C2885C6FA}" type="presParOf" srcId="{EE3D7F49-2CDE-4734-A0C9-0C8F8BD7CF9A}" destId="{C465CFE8-3E6A-4B6F-9DF5-427478D609FC}" srcOrd="5" destOrd="0" presId="urn:microsoft.com/office/officeart/2005/8/layout/hProcess10#6"/>
    <dgm:cxn modelId="{91726A84-EBA3-4E89-B24F-E70CE140D692}" type="presParOf" srcId="{C465CFE8-3E6A-4B6F-9DF5-427478D609FC}" destId="{1ADC1D51-5A54-4928-BFAB-07E497DA1AA6}" srcOrd="0" destOrd="0" presId="urn:microsoft.com/office/officeart/2005/8/layout/hProcess10#6"/>
    <dgm:cxn modelId="{2C5F7F22-9CD5-4364-A969-4EC83F9789FC}" type="presParOf" srcId="{EE3D7F49-2CDE-4734-A0C9-0C8F8BD7CF9A}" destId="{A212ABE6-4DB3-42E9-A7E8-723FBB777D67}" srcOrd="6" destOrd="0" presId="urn:microsoft.com/office/officeart/2005/8/layout/hProcess10#6"/>
    <dgm:cxn modelId="{A8318446-8C44-4D4B-A0CA-F9E1E47CADF9}" type="presParOf" srcId="{A212ABE6-4DB3-42E9-A7E8-723FBB777D67}" destId="{80CB0E68-8D4E-48BD-9BF9-03E67E717D24}" srcOrd="0" destOrd="0" presId="urn:microsoft.com/office/officeart/2005/8/layout/hProcess10#6"/>
    <dgm:cxn modelId="{D9A781D5-FC70-42D9-9691-9C757BEA32E7}" type="presParOf" srcId="{A212ABE6-4DB3-42E9-A7E8-723FBB777D67}" destId="{0AE3EEC7-ABD0-4DC0-9B3E-17C4C1BF2FF6}" srcOrd="1" destOrd="0" presId="urn:microsoft.com/office/officeart/2005/8/layout/hProcess10#6"/>
    <dgm:cxn modelId="{5F157024-3141-4E45-9926-7E195C9D7837}" type="presParOf" srcId="{EE3D7F49-2CDE-4734-A0C9-0C8F8BD7CF9A}" destId="{21764392-9D07-4429-A430-98005F4082FC}" srcOrd="7" destOrd="0" presId="urn:microsoft.com/office/officeart/2005/8/layout/hProcess10#6"/>
    <dgm:cxn modelId="{150F020C-3D23-41B6-BC40-50C1F595C09A}" type="presParOf" srcId="{21764392-9D07-4429-A430-98005F4082FC}" destId="{94C9C343-A0F7-41A0-A3B1-A159BE0F7876}" srcOrd="0" destOrd="0" presId="urn:microsoft.com/office/officeart/2005/8/layout/hProcess10#6"/>
    <dgm:cxn modelId="{4EB92BD2-3FC5-4A98-8DEF-C033091EBC1E}" type="presParOf" srcId="{EE3D7F49-2CDE-4734-A0C9-0C8F8BD7CF9A}" destId="{FE38EE15-8CAD-4F5C-AAA4-E8323CED57A1}" srcOrd="8" destOrd="0" presId="urn:microsoft.com/office/officeart/2005/8/layout/hProcess10#6"/>
    <dgm:cxn modelId="{620F2B6D-8463-48E4-BACB-E9F0EE9C6BE5}" type="presParOf" srcId="{FE38EE15-8CAD-4F5C-AAA4-E8323CED57A1}" destId="{9888630F-89E7-42EF-B6F5-93B29E66627F}" srcOrd="0" destOrd="0" presId="urn:microsoft.com/office/officeart/2005/8/layout/hProcess10#6"/>
    <dgm:cxn modelId="{E2856026-6A17-493D-8078-7A046A37731B}" type="presParOf" srcId="{FE38EE15-8CAD-4F5C-AAA4-E8323CED57A1}" destId="{AAC92480-D2FA-4621-991F-8AC7331F6798}" srcOrd="1" destOrd="0" presId="urn:microsoft.com/office/officeart/2005/8/layout/hProcess10#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A7571-7411-4C89-B76D-A87AB6FDA88C}">
      <dsp:nvSpPr>
        <dsp:cNvPr id="0" name=""/>
        <dsp:cNvSpPr/>
      </dsp:nvSpPr>
      <dsp:spPr>
        <a:xfrm>
          <a:off x="3870146" y="1623343"/>
          <a:ext cx="2738157" cy="475217"/>
        </a:xfrm>
        <a:custGeom>
          <a:avLst/>
          <a:gdLst/>
          <a:ahLst/>
          <a:cxnLst/>
          <a:rect l="0" t="0" r="0" b="0"/>
          <a:pathLst>
            <a:path>
              <a:moveTo>
                <a:pt x="0" y="0"/>
              </a:moveTo>
              <a:lnTo>
                <a:pt x="0" y="237608"/>
              </a:lnTo>
              <a:lnTo>
                <a:pt x="2738157" y="237608"/>
              </a:lnTo>
              <a:lnTo>
                <a:pt x="2738157" y="475217"/>
              </a:lnTo>
            </a:path>
          </a:pathLst>
        </a:custGeom>
        <a:noFill/>
        <a:ln w="25400" cap="flat" cmpd="sng" algn="ctr">
          <a:solidFill>
            <a:schemeClr val="dk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7E06B24E-C2EE-4E1E-9CFE-0CE99F4A9A8D}">
      <dsp:nvSpPr>
        <dsp:cNvPr id="0" name=""/>
        <dsp:cNvSpPr/>
      </dsp:nvSpPr>
      <dsp:spPr>
        <a:xfrm>
          <a:off x="2964971" y="3230030"/>
          <a:ext cx="339440" cy="1040952"/>
        </a:xfrm>
        <a:custGeom>
          <a:avLst/>
          <a:gdLst/>
          <a:ahLst/>
          <a:cxnLst/>
          <a:rect l="0" t="0" r="0" b="0"/>
          <a:pathLst>
            <a:path>
              <a:moveTo>
                <a:pt x="0" y="0"/>
              </a:moveTo>
              <a:lnTo>
                <a:pt x="0" y="1040952"/>
              </a:lnTo>
              <a:lnTo>
                <a:pt x="339440" y="1040952"/>
              </a:lnTo>
            </a:path>
          </a:pathLst>
        </a:custGeom>
        <a:noFill/>
        <a:ln w="25400" cap="flat" cmpd="sng" algn="ctr">
          <a:solidFill>
            <a:schemeClr val="dk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DC7FEBF6-4F5F-4CDD-8C77-E3C972D040E2}">
      <dsp:nvSpPr>
        <dsp:cNvPr id="0" name=""/>
        <dsp:cNvSpPr/>
      </dsp:nvSpPr>
      <dsp:spPr>
        <a:xfrm>
          <a:off x="3824426" y="1623343"/>
          <a:ext cx="91440" cy="475217"/>
        </a:xfrm>
        <a:custGeom>
          <a:avLst/>
          <a:gdLst/>
          <a:ahLst/>
          <a:cxnLst/>
          <a:rect l="0" t="0" r="0" b="0"/>
          <a:pathLst>
            <a:path>
              <a:moveTo>
                <a:pt x="45720" y="0"/>
              </a:moveTo>
              <a:lnTo>
                <a:pt x="45720" y="475217"/>
              </a:lnTo>
            </a:path>
          </a:pathLst>
        </a:custGeom>
        <a:noFill/>
        <a:ln w="25400" cap="flat" cmpd="sng" algn="ctr">
          <a:solidFill>
            <a:schemeClr val="dk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D8436171-6BE9-40AA-83FD-7B789B658077}">
      <dsp:nvSpPr>
        <dsp:cNvPr id="0" name=""/>
        <dsp:cNvSpPr/>
      </dsp:nvSpPr>
      <dsp:spPr>
        <a:xfrm>
          <a:off x="1131989" y="1623343"/>
          <a:ext cx="2738157" cy="475217"/>
        </a:xfrm>
        <a:custGeom>
          <a:avLst/>
          <a:gdLst/>
          <a:ahLst/>
          <a:cxnLst/>
          <a:rect l="0" t="0" r="0" b="0"/>
          <a:pathLst>
            <a:path>
              <a:moveTo>
                <a:pt x="2738157" y="0"/>
              </a:moveTo>
              <a:lnTo>
                <a:pt x="2738157" y="237608"/>
              </a:lnTo>
              <a:lnTo>
                <a:pt x="0" y="237608"/>
              </a:lnTo>
              <a:lnTo>
                <a:pt x="0" y="475217"/>
              </a:lnTo>
            </a:path>
          </a:pathLst>
        </a:custGeom>
        <a:noFill/>
        <a:ln w="25400" cap="flat" cmpd="sng" algn="ctr">
          <a:solidFill>
            <a:schemeClr val="dk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59413645-0E94-4491-BD5C-99EA8E23C251}">
      <dsp:nvSpPr>
        <dsp:cNvPr id="0" name=""/>
        <dsp:cNvSpPr/>
      </dsp:nvSpPr>
      <dsp:spPr>
        <a:xfrm>
          <a:off x="2738677" y="491873"/>
          <a:ext cx="2262939" cy="11314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i-FI" sz="1900" kern="1200" dirty="0"/>
            <a:t>Sisäasiainministeriö</a:t>
          </a:r>
        </a:p>
      </dsp:txBody>
      <dsp:txXfrm>
        <a:off x="2738677" y="491873"/>
        <a:ext cx="2262939" cy="1131469"/>
      </dsp:txXfrm>
    </dsp:sp>
    <dsp:sp modelId="{C0C34952-914F-40CD-8557-6257DC2BA508}">
      <dsp:nvSpPr>
        <dsp:cNvPr id="0" name=""/>
        <dsp:cNvSpPr/>
      </dsp:nvSpPr>
      <dsp:spPr>
        <a:xfrm>
          <a:off x="519" y="2098561"/>
          <a:ext cx="2262939" cy="11314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i-FI" sz="1900" kern="1200" dirty="0"/>
            <a:t>Pelastusopisto</a:t>
          </a:r>
        </a:p>
      </dsp:txBody>
      <dsp:txXfrm>
        <a:off x="519" y="2098561"/>
        <a:ext cx="2262939" cy="1131469"/>
      </dsp:txXfrm>
    </dsp:sp>
    <dsp:sp modelId="{C7DDFBE1-34C0-4C7E-A690-55B6437828AF}">
      <dsp:nvSpPr>
        <dsp:cNvPr id="0" name=""/>
        <dsp:cNvSpPr/>
      </dsp:nvSpPr>
      <dsp:spPr>
        <a:xfrm>
          <a:off x="2738677" y="2098561"/>
          <a:ext cx="2262939" cy="11314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i-FI" sz="1900" kern="1200" dirty="0"/>
            <a:t>Aluehallintovirasto (AVI)</a:t>
          </a:r>
        </a:p>
      </dsp:txBody>
      <dsp:txXfrm>
        <a:off x="2738677" y="2098561"/>
        <a:ext cx="2262939" cy="1131469"/>
      </dsp:txXfrm>
    </dsp:sp>
    <dsp:sp modelId="{6C66E70B-F5A7-452B-8B55-E1641FDCC2AD}">
      <dsp:nvSpPr>
        <dsp:cNvPr id="0" name=""/>
        <dsp:cNvSpPr/>
      </dsp:nvSpPr>
      <dsp:spPr>
        <a:xfrm>
          <a:off x="3304412" y="3705248"/>
          <a:ext cx="2262939" cy="11314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i-FI" sz="1900" kern="1200" dirty="0"/>
            <a:t>Alueellinen pelastustoimi</a:t>
          </a:r>
        </a:p>
      </dsp:txBody>
      <dsp:txXfrm>
        <a:off x="3304412" y="3705248"/>
        <a:ext cx="2262939" cy="1131469"/>
      </dsp:txXfrm>
    </dsp:sp>
    <dsp:sp modelId="{1F09A370-A9EB-400B-A983-4B1E7774D7C8}">
      <dsp:nvSpPr>
        <dsp:cNvPr id="0" name=""/>
        <dsp:cNvSpPr/>
      </dsp:nvSpPr>
      <dsp:spPr>
        <a:xfrm>
          <a:off x="5476834" y="2098561"/>
          <a:ext cx="2262939" cy="1131469"/>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i-FI" sz="1900" kern="1200" dirty="0"/>
            <a:t>Hätäkeskuslaitos</a:t>
          </a:r>
        </a:p>
      </dsp:txBody>
      <dsp:txXfrm>
        <a:off x="5476834" y="2098561"/>
        <a:ext cx="2262939" cy="1131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4BEC9-A90C-4E7B-90DF-F63B22686503}">
      <dsp:nvSpPr>
        <dsp:cNvPr id="0" name=""/>
        <dsp:cNvSpPr/>
      </dsp:nvSpPr>
      <dsp:spPr>
        <a:xfrm>
          <a:off x="0" y="101258"/>
          <a:ext cx="8923282" cy="201156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endParaRPr lang="fi-FI" sz="6400" kern="1200" dirty="0"/>
        </a:p>
      </dsp:txBody>
      <dsp:txXfrm>
        <a:off x="98196" y="199454"/>
        <a:ext cx="8726890" cy="1815172"/>
      </dsp:txXfrm>
    </dsp:sp>
    <dsp:sp modelId="{38FF6D9D-8C99-40EE-8991-1A35341F644F}">
      <dsp:nvSpPr>
        <dsp:cNvPr id="0" name=""/>
        <dsp:cNvSpPr/>
      </dsp:nvSpPr>
      <dsp:spPr>
        <a:xfrm>
          <a:off x="0" y="2224144"/>
          <a:ext cx="8923282" cy="1998984"/>
        </a:xfrm>
        <a:prstGeom prst="roundRect">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endParaRPr lang="fi-FI" sz="6400" kern="1200" baseline="0" dirty="0">
            <a:solidFill>
              <a:schemeClr val="bg1"/>
            </a:solidFill>
          </a:endParaRPr>
        </a:p>
      </dsp:txBody>
      <dsp:txXfrm>
        <a:off x="97582" y="2321726"/>
        <a:ext cx="8728118" cy="1803820"/>
      </dsp:txXfrm>
    </dsp:sp>
    <dsp:sp modelId="{2A15DD64-5ADF-4026-BA14-61025560283E}">
      <dsp:nvSpPr>
        <dsp:cNvPr id="0" name=""/>
        <dsp:cNvSpPr/>
      </dsp:nvSpPr>
      <dsp:spPr>
        <a:xfrm>
          <a:off x="0" y="4348790"/>
          <a:ext cx="8923282" cy="226580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l" defTabSz="2844800">
            <a:lnSpc>
              <a:spcPct val="90000"/>
            </a:lnSpc>
            <a:spcBef>
              <a:spcPct val="0"/>
            </a:spcBef>
            <a:spcAft>
              <a:spcPct val="35000"/>
            </a:spcAft>
            <a:buNone/>
          </a:pPr>
          <a:endParaRPr lang="fi-FI" sz="6400" kern="1200" dirty="0"/>
        </a:p>
      </dsp:txBody>
      <dsp:txXfrm>
        <a:off x="110608" y="4459398"/>
        <a:ext cx="8702066" cy="2044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F5B69-97E4-4D69-8D12-96518CBC110F}">
      <dsp:nvSpPr>
        <dsp:cNvPr id="0" name=""/>
        <dsp:cNvSpPr/>
      </dsp:nvSpPr>
      <dsp:spPr>
        <a:xfrm>
          <a:off x="175948" y="552069"/>
          <a:ext cx="2116730" cy="89812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C01BD4-BE02-477F-AFC4-90264201888C}">
      <dsp:nvSpPr>
        <dsp:cNvPr id="0" name=""/>
        <dsp:cNvSpPr/>
      </dsp:nvSpPr>
      <dsp:spPr>
        <a:xfrm>
          <a:off x="520532" y="1327596"/>
          <a:ext cx="2116730" cy="76748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kern="1200" dirty="0"/>
            <a:t>HÄTÄKESKUKSET</a:t>
          </a:r>
        </a:p>
      </dsp:txBody>
      <dsp:txXfrm>
        <a:off x="543011" y="1350075"/>
        <a:ext cx="2071772" cy="722526"/>
      </dsp:txXfrm>
    </dsp:sp>
    <dsp:sp modelId="{7D208402-8C98-4E94-99A3-4E3C8283D7A2}">
      <dsp:nvSpPr>
        <dsp:cNvPr id="0" name=""/>
        <dsp:cNvSpPr/>
      </dsp:nvSpPr>
      <dsp:spPr>
        <a:xfrm rot="5400000">
          <a:off x="2630241" y="746823"/>
          <a:ext cx="337562" cy="508620"/>
        </a:xfrm>
        <a:prstGeom prst="quadArrow">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i-FI" sz="1200" kern="1200"/>
        </a:p>
      </dsp:txBody>
      <dsp:txXfrm>
        <a:off x="2680876" y="797913"/>
        <a:ext cx="236293" cy="305172"/>
      </dsp:txXfrm>
    </dsp:sp>
    <dsp:sp modelId="{9ED01F00-BFD0-4067-8590-0F3B545B41CB}">
      <dsp:nvSpPr>
        <dsp:cNvPr id="0" name=""/>
        <dsp:cNvSpPr/>
      </dsp:nvSpPr>
      <dsp:spPr>
        <a:xfrm>
          <a:off x="3257142" y="552069"/>
          <a:ext cx="2116730" cy="89812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7C4EB1-6CA5-4561-B2F4-549F45040575}">
      <dsp:nvSpPr>
        <dsp:cNvPr id="0" name=""/>
        <dsp:cNvSpPr/>
      </dsp:nvSpPr>
      <dsp:spPr>
        <a:xfrm>
          <a:off x="3601726" y="1327596"/>
          <a:ext cx="2116730" cy="767484"/>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kern="1200" dirty="0">
              <a:solidFill>
                <a:schemeClr val="tx1">
                  <a:lumMod val="50000"/>
                </a:schemeClr>
              </a:solidFill>
            </a:rPr>
            <a:t>MERIPELASTUKSEN JOHTOKESKUKSET</a:t>
          </a:r>
        </a:p>
      </dsp:txBody>
      <dsp:txXfrm>
        <a:off x="3624205" y="1350075"/>
        <a:ext cx="2071772" cy="722526"/>
      </dsp:txXfrm>
    </dsp:sp>
    <dsp:sp modelId="{D45B7067-8E36-4DEF-9969-AAE8ECBC1043}">
      <dsp:nvSpPr>
        <dsp:cNvPr id="0" name=""/>
        <dsp:cNvSpPr/>
      </dsp:nvSpPr>
      <dsp:spPr>
        <a:xfrm rot="30628">
          <a:off x="5684874" y="761165"/>
          <a:ext cx="367596" cy="508620"/>
        </a:xfrm>
        <a:prstGeom prst="quadArrow">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i-FI" sz="1200" kern="1200"/>
        </a:p>
      </dsp:txBody>
      <dsp:txXfrm>
        <a:off x="5684876" y="862398"/>
        <a:ext cx="257317" cy="305172"/>
      </dsp:txXfrm>
    </dsp:sp>
    <dsp:sp modelId="{C9499DFB-0ED2-4B07-A54B-E470078F86AF}">
      <dsp:nvSpPr>
        <dsp:cNvPr id="0" name=""/>
        <dsp:cNvSpPr/>
      </dsp:nvSpPr>
      <dsp:spPr>
        <a:xfrm>
          <a:off x="6424107" y="579353"/>
          <a:ext cx="2116730" cy="89999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113AB6-057A-45D6-850D-2585FC2CC039}">
      <dsp:nvSpPr>
        <dsp:cNvPr id="0" name=""/>
        <dsp:cNvSpPr/>
      </dsp:nvSpPr>
      <dsp:spPr>
        <a:xfrm>
          <a:off x="6760605" y="1327300"/>
          <a:ext cx="2116730" cy="766806"/>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1" kern="1200" dirty="0">
              <a:solidFill>
                <a:schemeClr val="bg1"/>
              </a:solidFill>
            </a:rPr>
            <a:t>TROSSI-PALVELUNUMERO</a:t>
          </a:r>
        </a:p>
      </dsp:txBody>
      <dsp:txXfrm>
        <a:off x="6783064" y="1349759"/>
        <a:ext cx="2071812" cy="721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ABB7E-3A3F-4C2B-A938-4A771810B628}">
      <dsp:nvSpPr>
        <dsp:cNvPr id="0" name=""/>
        <dsp:cNvSpPr/>
      </dsp:nvSpPr>
      <dsp:spPr>
        <a:xfrm>
          <a:off x="4774" y="571049"/>
          <a:ext cx="1116219" cy="111621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0001B9-416F-4C37-8524-F754D91CE10C}">
      <dsp:nvSpPr>
        <dsp:cNvPr id="0" name=""/>
        <dsp:cNvSpPr/>
      </dsp:nvSpPr>
      <dsp:spPr>
        <a:xfrm>
          <a:off x="186484" y="1409866"/>
          <a:ext cx="1116219" cy="778049"/>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kern="1200" dirty="0"/>
            <a:t>ETSINTÄ JA KULJETUS</a:t>
          </a:r>
        </a:p>
        <a:p>
          <a:pPr marL="0" lvl="0" indent="0" algn="ctr" defTabSz="311150">
            <a:lnSpc>
              <a:spcPct val="90000"/>
            </a:lnSpc>
            <a:spcBef>
              <a:spcPct val="0"/>
            </a:spcBef>
            <a:spcAft>
              <a:spcPct val="35000"/>
            </a:spcAft>
            <a:buNone/>
          </a:pPr>
          <a:r>
            <a:rPr lang="fi-FI" sz="700" kern="1200" dirty="0"/>
            <a:t>Poliisin ja vapaaehtoisjärjestöjen yhteistoiminta ohje 1.1.2016</a:t>
          </a:r>
        </a:p>
      </dsp:txBody>
      <dsp:txXfrm>
        <a:off x="209272" y="1432654"/>
        <a:ext cx="1070643" cy="732473"/>
      </dsp:txXfrm>
    </dsp:sp>
    <dsp:sp modelId="{043ABE0B-F70E-4CE1-AB1C-DE4EA090E427}">
      <dsp:nvSpPr>
        <dsp:cNvPr id="0" name=""/>
        <dsp:cNvSpPr/>
      </dsp:nvSpPr>
      <dsp:spPr>
        <a:xfrm rot="16200000">
          <a:off x="1336003" y="995053"/>
          <a:ext cx="215008" cy="2682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i-FI" sz="600" kern="1200"/>
        </a:p>
      </dsp:txBody>
      <dsp:txXfrm>
        <a:off x="1368254" y="1080946"/>
        <a:ext cx="150506" cy="160928"/>
      </dsp:txXfrm>
    </dsp:sp>
    <dsp:sp modelId="{314052FE-09E8-4EA8-A178-03F300F3FA3A}">
      <dsp:nvSpPr>
        <dsp:cNvPr id="0" name=""/>
        <dsp:cNvSpPr/>
      </dsp:nvSpPr>
      <dsp:spPr>
        <a:xfrm>
          <a:off x="1735304" y="571049"/>
          <a:ext cx="1116219" cy="111621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80202-1E43-4858-98D7-54F54A81185F}">
      <dsp:nvSpPr>
        <dsp:cNvPr id="0" name=""/>
        <dsp:cNvSpPr/>
      </dsp:nvSpPr>
      <dsp:spPr>
        <a:xfrm>
          <a:off x="1917014" y="1409866"/>
          <a:ext cx="1116219" cy="778049"/>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kern="1200" dirty="0"/>
            <a:t>PELASTUSTOIMEN TEHTÄVÄT</a:t>
          </a:r>
        </a:p>
        <a:p>
          <a:pPr marL="0" lvl="0" indent="0" algn="ctr" defTabSz="311150">
            <a:lnSpc>
              <a:spcPct val="90000"/>
            </a:lnSpc>
            <a:spcBef>
              <a:spcPct val="0"/>
            </a:spcBef>
            <a:spcAft>
              <a:spcPct val="35000"/>
            </a:spcAft>
            <a:buNone/>
          </a:pPr>
          <a:r>
            <a:rPr lang="fi-FI" sz="700" kern="1200" dirty="0"/>
            <a:t>Pelastustoimen yhteistoimintasopimus 16.10.2015</a:t>
          </a:r>
        </a:p>
      </dsp:txBody>
      <dsp:txXfrm>
        <a:off x="1939802" y="1432654"/>
        <a:ext cx="1070643" cy="732473"/>
      </dsp:txXfrm>
    </dsp:sp>
    <dsp:sp modelId="{A77F6FB6-1DE9-470F-9DCA-493F3EE53C76}">
      <dsp:nvSpPr>
        <dsp:cNvPr id="0" name=""/>
        <dsp:cNvSpPr/>
      </dsp:nvSpPr>
      <dsp:spPr>
        <a:xfrm rot="16200000">
          <a:off x="3066533" y="995053"/>
          <a:ext cx="215008" cy="26821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i-FI" sz="600" kern="1200"/>
        </a:p>
      </dsp:txBody>
      <dsp:txXfrm>
        <a:off x="3098784" y="1080946"/>
        <a:ext cx="150506" cy="160928"/>
      </dsp:txXfrm>
    </dsp:sp>
    <dsp:sp modelId="{BEC4A530-5216-4025-ABC4-B22BBA146F52}">
      <dsp:nvSpPr>
        <dsp:cNvPr id="0" name=""/>
        <dsp:cNvSpPr/>
      </dsp:nvSpPr>
      <dsp:spPr>
        <a:xfrm>
          <a:off x="3465834" y="571049"/>
          <a:ext cx="1116219" cy="1116219"/>
        </a:xfrm>
        <a:prstGeom prst="roundRect">
          <a:avLst>
            <a:gd name="adj" fmla="val 10000"/>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824C99-9259-492B-9176-86862875AAD6}">
      <dsp:nvSpPr>
        <dsp:cNvPr id="0" name=""/>
        <dsp:cNvSpPr/>
      </dsp:nvSpPr>
      <dsp:spPr>
        <a:xfrm>
          <a:off x="3647545" y="1409866"/>
          <a:ext cx="1116219" cy="778049"/>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kern="1200" dirty="0">
              <a:solidFill>
                <a:schemeClr val="tx1">
                  <a:lumMod val="85000"/>
                  <a:lumOff val="15000"/>
                </a:schemeClr>
              </a:solidFill>
            </a:rPr>
            <a:t>ENSIVASTE</a:t>
          </a:r>
        </a:p>
        <a:p>
          <a:pPr marL="0" lvl="0" indent="0" algn="ctr" defTabSz="311150">
            <a:lnSpc>
              <a:spcPct val="90000"/>
            </a:lnSpc>
            <a:spcBef>
              <a:spcPct val="0"/>
            </a:spcBef>
            <a:spcAft>
              <a:spcPct val="35000"/>
            </a:spcAft>
            <a:buNone/>
          </a:pPr>
          <a:r>
            <a:rPr lang="fi-FI" sz="700" kern="1200" dirty="0">
              <a:solidFill>
                <a:schemeClr val="tx1">
                  <a:lumMod val="85000"/>
                  <a:lumOff val="15000"/>
                </a:schemeClr>
              </a:solidFill>
            </a:rPr>
            <a:t>Ensiapu- ja Ensivastetoiminta ohje 22.6.2015</a:t>
          </a:r>
        </a:p>
      </dsp:txBody>
      <dsp:txXfrm>
        <a:off x="3670333" y="1432654"/>
        <a:ext cx="1070643" cy="732473"/>
      </dsp:txXfrm>
    </dsp:sp>
    <dsp:sp modelId="{805C6F83-A755-4910-A0BB-A454AE159735}">
      <dsp:nvSpPr>
        <dsp:cNvPr id="0" name=""/>
        <dsp:cNvSpPr/>
      </dsp:nvSpPr>
      <dsp:spPr>
        <a:xfrm rot="16200000">
          <a:off x="4797063" y="995053"/>
          <a:ext cx="215008" cy="26821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i-FI" sz="600" kern="1200"/>
        </a:p>
      </dsp:txBody>
      <dsp:txXfrm>
        <a:off x="4829314" y="1080946"/>
        <a:ext cx="150506" cy="160928"/>
      </dsp:txXfrm>
    </dsp:sp>
    <dsp:sp modelId="{6AF3DA12-CC61-4370-87D9-9F792739B399}">
      <dsp:nvSpPr>
        <dsp:cNvPr id="0" name=""/>
        <dsp:cNvSpPr/>
      </dsp:nvSpPr>
      <dsp:spPr>
        <a:xfrm>
          <a:off x="5196365" y="571049"/>
          <a:ext cx="1116219" cy="1116219"/>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54184-8EE0-4EC7-902B-BC74CB9947AB}">
      <dsp:nvSpPr>
        <dsp:cNvPr id="0" name=""/>
        <dsp:cNvSpPr/>
      </dsp:nvSpPr>
      <dsp:spPr>
        <a:xfrm>
          <a:off x="5378075" y="1409866"/>
          <a:ext cx="1116219" cy="778049"/>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kern="1200" dirty="0">
              <a:solidFill>
                <a:schemeClr val="tx1">
                  <a:lumMod val="50000"/>
                </a:schemeClr>
              </a:solidFill>
              <a:effectLst/>
            </a:rPr>
            <a:t>MERIPELASTUS</a:t>
          </a:r>
        </a:p>
        <a:p>
          <a:pPr marL="0" lvl="0" indent="0" algn="ctr" defTabSz="311150">
            <a:lnSpc>
              <a:spcPct val="90000"/>
            </a:lnSpc>
            <a:spcBef>
              <a:spcPct val="0"/>
            </a:spcBef>
            <a:spcAft>
              <a:spcPct val="35000"/>
            </a:spcAft>
            <a:buNone/>
          </a:pPr>
          <a:r>
            <a:rPr lang="fi-FI" sz="700" b="0" kern="1200" dirty="0">
              <a:solidFill>
                <a:schemeClr val="tx1">
                  <a:lumMod val="50000"/>
                </a:schemeClr>
              </a:solidFill>
              <a:effectLst/>
            </a:rPr>
            <a:t>Meripelastuslaki 1145/2001 6 </a:t>
          </a:r>
          <a:r>
            <a:rPr lang="fi-FI" sz="700" b="0" kern="1200" dirty="0">
              <a:solidFill>
                <a:schemeClr val="tx1">
                  <a:lumMod val="50000"/>
                </a:schemeClr>
              </a:solidFill>
              <a:effectLst/>
              <a:latin typeface="Arial"/>
              <a:cs typeface="Arial"/>
            </a:rPr>
            <a:t>§</a:t>
          </a:r>
          <a:endParaRPr lang="fi-FI" sz="700" b="0" kern="1200" dirty="0">
            <a:solidFill>
              <a:schemeClr val="tx1">
                <a:lumMod val="50000"/>
              </a:schemeClr>
            </a:solidFill>
            <a:effectLst/>
          </a:endParaRPr>
        </a:p>
      </dsp:txBody>
      <dsp:txXfrm>
        <a:off x="5400863" y="1432654"/>
        <a:ext cx="1070643" cy="732473"/>
      </dsp:txXfrm>
    </dsp:sp>
    <dsp:sp modelId="{696DEE30-91D0-4169-A4DA-BE4B7B655212}">
      <dsp:nvSpPr>
        <dsp:cNvPr id="0" name=""/>
        <dsp:cNvSpPr/>
      </dsp:nvSpPr>
      <dsp:spPr>
        <a:xfrm rot="16200222">
          <a:off x="6527593" y="995109"/>
          <a:ext cx="215008" cy="26821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i-FI" sz="600" kern="1200"/>
        </a:p>
      </dsp:txBody>
      <dsp:txXfrm>
        <a:off x="6559842" y="1081002"/>
        <a:ext cx="150506" cy="160928"/>
      </dsp:txXfrm>
    </dsp:sp>
    <dsp:sp modelId="{C4CE1670-1481-4C5D-920E-DBB3F08966EA}">
      <dsp:nvSpPr>
        <dsp:cNvPr id="0" name=""/>
        <dsp:cNvSpPr/>
      </dsp:nvSpPr>
      <dsp:spPr>
        <a:xfrm>
          <a:off x="6926895" y="571160"/>
          <a:ext cx="1116219" cy="1116219"/>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67D9A-D243-46A0-8CFA-678125405E95}">
      <dsp:nvSpPr>
        <dsp:cNvPr id="0" name=""/>
        <dsp:cNvSpPr/>
      </dsp:nvSpPr>
      <dsp:spPr>
        <a:xfrm>
          <a:off x="7108605" y="1410200"/>
          <a:ext cx="1116219" cy="77760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kern="1200" dirty="0"/>
            <a:t>AVUSTUS-</a:t>
          </a:r>
        </a:p>
        <a:p>
          <a:pPr marL="0" lvl="0" indent="0" algn="ctr" defTabSz="311150">
            <a:lnSpc>
              <a:spcPct val="90000"/>
            </a:lnSpc>
            <a:spcBef>
              <a:spcPct val="0"/>
            </a:spcBef>
            <a:spcAft>
              <a:spcPct val="35000"/>
            </a:spcAft>
            <a:buNone/>
          </a:pPr>
          <a:r>
            <a:rPr lang="fi-FI" sz="700" kern="1200" dirty="0"/>
            <a:t>TOIMINTA</a:t>
          </a:r>
        </a:p>
        <a:p>
          <a:pPr marL="0" lvl="0" indent="0" algn="ctr" defTabSz="311150">
            <a:lnSpc>
              <a:spcPct val="90000"/>
            </a:lnSpc>
            <a:spcBef>
              <a:spcPct val="0"/>
            </a:spcBef>
            <a:spcAft>
              <a:spcPct val="35000"/>
            </a:spcAft>
            <a:buNone/>
          </a:pPr>
          <a:endParaRPr lang="fi-FI" sz="700" kern="1200" dirty="0"/>
        </a:p>
      </dsp:txBody>
      <dsp:txXfrm>
        <a:off x="7131380" y="1432975"/>
        <a:ext cx="1070669" cy="732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F5B69-97E4-4D69-8D12-96518CBC110F}">
      <dsp:nvSpPr>
        <dsp:cNvPr id="0" name=""/>
        <dsp:cNvSpPr/>
      </dsp:nvSpPr>
      <dsp:spPr>
        <a:xfrm>
          <a:off x="4774" y="488717"/>
          <a:ext cx="1116219" cy="1116219"/>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C01BD4-BE02-477F-AFC4-90264201888C}">
      <dsp:nvSpPr>
        <dsp:cNvPr id="0" name=""/>
        <dsp:cNvSpPr/>
      </dsp:nvSpPr>
      <dsp:spPr>
        <a:xfrm>
          <a:off x="186484" y="1514199"/>
          <a:ext cx="1116219" cy="40471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kern="1200" dirty="0"/>
            <a:t>POLIIISILAITOKSET</a:t>
          </a:r>
        </a:p>
        <a:p>
          <a:pPr marL="0" lvl="0" indent="0" algn="ctr" defTabSz="311150">
            <a:lnSpc>
              <a:spcPct val="90000"/>
            </a:lnSpc>
            <a:spcBef>
              <a:spcPct val="0"/>
            </a:spcBef>
            <a:spcAft>
              <a:spcPct val="35000"/>
            </a:spcAft>
            <a:buNone/>
          </a:pPr>
          <a:r>
            <a:rPr lang="fi-FI" sz="700" b="1" kern="1200" dirty="0"/>
            <a:t>Poliisitoimi</a:t>
          </a:r>
        </a:p>
      </dsp:txBody>
      <dsp:txXfrm>
        <a:off x="198338" y="1526053"/>
        <a:ext cx="1092511" cy="381010"/>
      </dsp:txXfrm>
    </dsp:sp>
    <dsp:sp modelId="{7D208402-8C98-4E94-99A3-4E3C8283D7A2}">
      <dsp:nvSpPr>
        <dsp:cNvPr id="0" name=""/>
        <dsp:cNvSpPr/>
      </dsp:nvSpPr>
      <dsp:spPr>
        <a:xfrm rot="5400000">
          <a:off x="1336003" y="912721"/>
          <a:ext cx="215008" cy="2682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i-FI" sz="600" kern="1200"/>
        </a:p>
      </dsp:txBody>
      <dsp:txXfrm>
        <a:off x="1368254" y="934112"/>
        <a:ext cx="150506" cy="160928"/>
      </dsp:txXfrm>
    </dsp:sp>
    <dsp:sp modelId="{9ED01F00-BFD0-4067-8590-0F3B545B41CB}">
      <dsp:nvSpPr>
        <dsp:cNvPr id="0" name=""/>
        <dsp:cNvSpPr/>
      </dsp:nvSpPr>
      <dsp:spPr>
        <a:xfrm>
          <a:off x="1735304" y="488717"/>
          <a:ext cx="1116219" cy="1116219"/>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7C4EB1-6CA5-4561-B2F4-549F45040575}">
      <dsp:nvSpPr>
        <dsp:cNvPr id="0" name=""/>
        <dsp:cNvSpPr/>
      </dsp:nvSpPr>
      <dsp:spPr>
        <a:xfrm>
          <a:off x="1917014" y="1514199"/>
          <a:ext cx="1116219" cy="404718"/>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kern="1200" dirty="0"/>
            <a:t>PELASTUSLAITOKSET</a:t>
          </a:r>
        </a:p>
        <a:p>
          <a:pPr marL="0" lvl="0" indent="0" algn="ctr" defTabSz="311150">
            <a:lnSpc>
              <a:spcPct val="90000"/>
            </a:lnSpc>
            <a:spcBef>
              <a:spcPct val="0"/>
            </a:spcBef>
            <a:spcAft>
              <a:spcPct val="35000"/>
            </a:spcAft>
            <a:buNone/>
          </a:pPr>
          <a:r>
            <a:rPr lang="fi-FI" sz="700" b="1" kern="1200" dirty="0"/>
            <a:t>Pelastustoimi</a:t>
          </a:r>
        </a:p>
      </dsp:txBody>
      <dsp:txXfrm>
        <a:off x="1928868" y="1526053"/>
        <a:ext cx="1092511" cy="381010"/>
      </dsp:txXfrm>
    </dsp:sp>
    <dsp:sp modelId="{5738612D-4658-4444-A6B9-D9CEACD74544}">
      <dsp:nvSpPr>
        <dsp:cNvPr id="0" name=""/>
        <dsp:cNvSpPr/>
      </dsp:nvSpPr>
      <dsp:spPr>
        <a:xfrm rot="5400000">
          <a:off x="3066533" y="912721"/>
          <a:ext cx="215008" cy="26821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i-FI" sz="600" kern="1200"/>
        </a:p>
      </dsp:txBody>
      <dsp:txXfrm>
        <a:off x="3098784" y="934112"/>
        <a:ext cx="150506" cy="160928"/>
      </dsp:txXfrm>
    </dsp:sp>
    <dsp:sp modelId="{D4B7A50A-D220-4EE3-A55A-33BDC0ED2B48}">
      <dsp:nvSpPr>
        <dsp:cNvPr id="0" name=""/>
        <dsp:cNvSpPr/>
      </dsp:nvSpPr>
      <dsp:spPr>
        <a:xfrm>
          <a:off x="3465834" y="488717"/>
          <a:ext cx="1116219" cy="111621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B50B75-038E-4243-8382-3786E8E96C15}">
      <dsp:nvSpPr>
        <dsp:cNvPr id="0" name=""/>
        <dsp:cNvSpPr/>
      </dsp:nvSpPr>
      <dsp:spPr>
        <a:xfrm>
          <a:off x="3647545" y="1514199"/>
          <a:ext cx="1116219" cy="404718"/>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kern="1200" dirty="0">
              <a:solidFill>
                <a:schemeClr val="tx1">
                  <a:lumMod val="85000"/>
                  <a:lumOff val="15000"/>
                </a:schemeClr>
              </a:solidFill>
            </a:rPr>
            <a:t>SAIRAANHOITOPIIRIT</a:t>
          </a:r>
        </a:p>
        <a:p>
          <a:pPr marL="0" lvl="0" indent="0" algn="ctr" defTabSz="311150">
            <a:lnSpc>
              <a:spcPct val="90000"/>
            </a:lnSpc>
            <a:spcBef>
              <a:spcPct val="0"/>
            </a:spcBef>
            <a:spcAft>
              <a:spcPct val="35000"/>
            </a:spcAft>
            <a:buNone/>
          </a:pPr>
          <a:r>
            <a:rPr lang="fi-FI" sz="700" b="1" kern="1200" dirty="0">
              <a:solidFill>
                <a:schemeClr val="tx1">
                  <a:lumMod val="85000"/>
                  <a:lumOff val="15000"/>
                </a:schemeClr>
              </a:solidFill>
            </a:rPr>
            <a:t>Ensihoitopalvelu</a:t>
          </a:r>
        </a:p>
      </dsp:txBody>
      <dsp:txXfrm>
        <a:off x="3659399" y="1526053"/>
        <a:ext cx="1092511" cy="381010"/>
      </dsp:txXfrm>
    </dsp:sp>
    <dsp:sp modelId="{C465CFE8-3E6A-4B6F-9DF5-427478D609FC}">
      <dsp:nvSpPr>
        <dsp:cNvPr id="0" name=""/>
        <dsp:cNvSpPr/>
      </dsp:nvSpPr>
      <dsp:spPr>
        <a:xfrm rot="5400000">
          <a:off x="4797063" y="912721"/>
          <a:ext cx="215008" cy="268212"/>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i-FI" sz="600" kern="1200"/>
        </a:p>
      </dsp:txBody>
      <dsp:txXfrm>
        <a:off x="4829314" y="934112"/>
        <a:ext cx="150506" cy="160928"/>
      </dsp:txXfrm>
    </dsp:sp>
    <dsp:sp modelId="{80CB0E68-8D4E-48BD-9BF9-03E67E717D24}">
      <dsp:nvSpPr>
        <dsp:cNvPr id="0" name=""/>
        <dsp:cNvSpPr/>
      </dsp:nvSpPr>
      <dsp:spPr>
        <a:xfrm>
          <a:off x="5196365" y="488717"/>
          <a:ext cx="1116219" cy="1116219"/>
        </a:xfrm>
        <a:prstGeom prst="roundRect">
          <a:avLst>
            <a:gd name="adj" fmla="val 10000"/>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E3EEC7-ABD0-4DC0-9B3E-17C4C1BF2FF6}">
      <dsp:nvSpPr>
        <dsp:cNvPr id="0" name=""/>
        <dsp:cNvSpPr/>
      </dsp:nvSpPr>
      <dsp:spPr>
        <a:xfrm>
          <a:off x="5378075" y="1514199"/>
          <a:ext cx="1116219" cy="40471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kern="1200" dirty="0">
              <a:solidFill>
                <a:schemeClr val="tx1">
                  <a:lumMod val="50000"/>
                </a:schemeClr>
              </a:solidFill>
              <a:effectLst/>
            </a:rPr>
            <a:t>RAJAVARTIOLAITOS</a:t>
          </a:r>
        </a:p>
        <a:p>
          <a:pPr marL="0" lvl="0" indent="0" algn="ctr" defTabSz="311150">
            <a:lnSpc>
              <a:spcPct val="90000"/>
            </a:lnSpc>
            <a:spcBef>
              <a:spcPct val="0"/>
            </a:spcBef>
            <a:spcAft>
              <a:spcPct val="35000"/>
            </a:spcAft>
            <a:buNone/>
          </a:pPr>
          <a:r>
            <a:rPr lang="fi-FI" sz="700" b="1" kern="1200" dirty="0">
              <a:solidFill>
                <a:schemeClr val="tx1">
                  <a:lumMod val="50000"/>
                </a:schemeClr>
              </a:solidFill>
              <a:effectLst/>
            </a:rPr>
            <a:t>Meripelastustoimi</a:t>
          </a:r>
        </a:p>
      </dsp:txBody>
      <dsp:txXfrm>
        <a:off x="5389929" y="1526053"/>
        <a:ext cx="1092511" cy="381010"/>
      </dsp:txXfrm>
    </dsp:sp>
    <dsp:sp modelId="{21764392-9D07-4429-A430-98005F4082FC}">
      <dsp:nvSpPr>
        <dsp:cNvPr id="0" name=""/>
        <dsp:cNvSpPr/>
      </dsp:nvSpPr>
      <dsp:spPr>
        <a:xfrm rot="5400754">
          <a:off x="6527593" y="912914"/>
          <a:ext cx="215008" cy="26821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fi-FI" sz="600" kern="1200"/>
        </a:p>
      </dsp:txBody>
      <dsp:txXfrm>
        <a:off x="6559851" y="934305"/>
        <a:ext cx="150506" cy="160928"/>
      </dsp:txXfrm>
    </dsp:sp>
    <dsp:sp modelId="{9888630F-89E7-42EF-B6F5-93B29E66627F}">
      <dsp:nvSpPr>
        <dsp:cNvPr id="0" name=""/>
        <dsp:cNvSpPr/>
      </dsp:nvSpPr>
      <dsp:spPr>
        <a:xfrm>
          <a:off x="6926895" y="489096"/>
          <a:ext cx="1116219" cy="1116219"/>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C92480-D2FA-4621-991F-8AC7331F6798}">
      <dsp:nvSpPr>
        <dsp:cNvPr id="0" name=""/>
        <dsp:cNvSpPr/>
      </dsp:nvSpPr>
      <dsp:spPr>
        <a:xfrm>
          <a:off x="7108605" y="1515338"/>
          <a:ext cx="1116219" cy="403200"/>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b="1" kern="1200" dirty="0"/>
            <a:t>VENEILIJÄ</a:t>
          </a:r>
        </a:p>
        <a:p>
          <a:pPr marL="0" lvl="0" indent="0" algn="ctr" defTabSz="311150">
            <a:lnSpc>
              <a:spcPct val="90000"/>
            </a:lnSpc>
            <a:spcBef>
              <a:spcPct val="0"/>
            </a:spcBef>
            <a:spcAft>
              <a:spcPct val="35000"/>
            </a:spcAft>
            <a:buNone/>
          </a:pPr>
          <a:r>
            <a:rPr lang="fi-FI" sz="700" b="1" kern="1200" dirty="0"/>
            <a:t>Avustustoiminta</a:t>
          </a:r>
        </a:p>
      </dsp:txBody>
      <dsp:txXfrm>
        <a:off x="7120414" y="1527147"/>
        <a:ext cx="1092601" cy="3795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4">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5">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6">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19413" cy="493713"/>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a:defRPr sz="1200">
                <a:latin typeface="Arial" charset="0"/>
              </a:defRPr>
            </a:lvl1pPr>
          </a:lstStyle>
          <a:p>
            <a:pPr>
              <a:defRPr/>
            </a:pPr>
            <a:endParaRPr lang="fi-FI"/>
          </a:p>
        </p:txBody>
      </p:sp>
      <p:sp>
        <p:nvSpPr>
          <p:cNvPr id="3075" name="Rectangle 3"/>
          <p:cNvSpPr>
            <a:spLocks noGrp="1" noChangeArrowheads="1"/>
          </p:cNvSpPr>
          <p:nvPr>
            <p:ph type="dt" sz="quarter" idx="1"/>
          </p:nvPr>
        </p:nvSpPr>
        <p:spPr bwMode="auto">
          <a:xfrm>
            <a:off x="3814763" y="1"/>
            <a:ext cx="2919412" cy="493713"/>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algn="r">
              <a:defRPr sz="1200">
                <a:latin typeface="Arial" charset="0"/>
              </a:defRPr>
            </a:lvl1pPr>
          </a:lstStyle>
          <a:p>
            <a:pPr>
              <a:defRPr/>
            </a:pPr>
            <a:endParaRPr lang="fi-FI"/>
          </a:p>
        </p:txBody>
      </p:sp>
      <p:sp>
        <p:nvSpPr>
          <p:cNvPr id="3076" name="Rectangle 4"/>
          <p:cNvSpPr>
            <a:spLocks noGrp="1" noChangeArrowheads="1"/>
          </p:cNvSpPr>
          <p:nvPr>
            <p:ph type="ftr" sz="quarter" idx="2"/>
          </p:nvPr>
        </p:nvSpPr>
        <p:spPr bwMode="auto">
          <a:xfrm>
            <a:off x="1" y="9371013"/>
            <a:ext cx="2919413" cy="493712"/>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a:defRPr sz="1200">
                <a:latin typeface="Arial" charset="0"/>
              </a:defRPr>
            </a:lvl1pPr>
          </a:lstStyle>
          <a:p>
            <a:pPr>
              <a:defRPr/>
            </a:pPr>
            <a:endParaRPr lang="fi-FI"/>
          </a:p>
        </p:txBody>
      </p:sp>
      <p:sp>
        <p:nvSpPr>
          <p:cNvPr id="3077" name="Rectangle 5"/>
          <p:cNvSpPr>
            <a:spLocks noGrp="1" noChangeArrowheads="1"/>
          </p:cNvSpPr>
          <p:nvPr>
            <p:ph type="sldNum" sz="quarter" idx="3"/>
          </p:nvPr>
        </p:nvSpPr>
        <p:spPr bwMode="auto">
          <a:xfrm>
            <a:off x="3814763" y="9371013"/>
            <a:ext cx="2919412" cy="493712"/>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algn="r">
              <a:defRPr sz="1200">
                <a:latin typeface="Arial" charset="0"/>
              </a:defRPr>
            </a:lvl1pPr>
          </a:lstStyle>
          <a:p>
            <a:pPr>
              <a:defRPr/>
            </a:pPr>
            <a:fld id="{964ABA52-48AE-475E-BFBB-D7E5D14E1E7B}" type="slidenum">
              <a:rPr lang="fi-FI"/>
              <a:pPr>
                <a:defRPr/>
              </a:pPr>
              <a:t>‹#›</a:t>
            </a:fld>
            <a:endParaRPr lang="fi-FI"/>
          </a:p>
        </p:txBody>
      </p:sp>
    </p:spTree>
    <p:extLst>
      <p:ext uri="{BB962C8B-B14F-4D97-AF65-F5344CB8AC3E}">
        <p14:creationId xmlns:p14="http://schemas.microsoft.com/office/powerpoint/2010/main" val="2562067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1"/>
            <a:ext cx="2919413" cy="493713"/>
          </a:xfrm>
          <a:prstGeom prst="rect">
            <a:avLst/>
          </a:prstGeom>
        </p:spPr>
        <p:txBody>
          <a:bodyPr vert="horz" lIns="91433" tIns="45716" rIns="91433" bIns="45716" rtlCol="0"/>
          <a:lstStyle>
            <a:lvl1pPr algn="l">
              <a:defRPr sz="1200">
                <a:latin typeface="Arial" charset="0"/>
              </a:defRPr>
            </a:lvl1pPr>
          </a:lstStyle>
          <a:p>
            <a:pPr>
              <a:defRPr/>
            </a:pPr>
            <a:endParaRPr lang="fi-FI"/>
          </a:p>
        </p:txBody>
      </p:sp>
      <p:sp>
        <p:nvSpPr>
          <p:cNvPr id="3" name="Päivämäärän paikkamerkki 2"/>
          <p:cNvSpPr>
            <a:spLocks noGrp="1"/>
          </p:cNvSpPr>
          <p:nvPr>
            <p:ph type="dt" idx="1"/>
          </p:nvPr>
        </p:nvSpPr>
        <p:spPr>
          <a:xfrm>
            <a:off x="3814763" y="1"/>
            <a:ext cx="2919412" cy="493713"/>
          </a:xfrm>
          <a:prstGeom prst="rect">
            <a:avLst/>
          </a:prstGeom>
        </p:spPr>
        <p:txBody>
          <a:bodyPr vert="horz" lIns="91433" tIns="45716" rIns="91433" bIns="45716" rtlCol="0"/>
          <a:lstStyle>
            <a:lvl1pPr algn="r">
              <a:defRPr sz="1200">
                <a:latin typeface="Arial" charset="0"/>
              </a:defRPr>
            </a:lvl1pPr>
          </a:lstStyle>
          <a:p>
            <a:pPr>
              <a:defRPr/>
            </a:pPr>
            <a:fld id="{FCD2BB27-C650-476E-A251-AD7DCF7E6102}" type="datetimeFigureOut">
              <a:rPr lang="fi-FI"/>
              <a:pPr>
                <a:defRPr/>
              </a:pPr>
              <a:t>15.6.2017</a:t>
            </a:fld>
            <a:endParaRPr lang="fi-FI"/>
          </a:p>
        </p:txBody>
      </p:sp>
      <p:sp>
        <p:nvSpPr>
          <p:cNvPr id="4" name="Dian kuvan paikkamerkki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33" tIns="45716" rIns="91433" bIns="45716" rtlCol="0" anchor="ctr"/>
          <a:lstStyle/>
          <a:p>
            <a:pPr lvl="0"/>
            <a:endParaRPr lang="fi-FI" noProof="0"/>
          </a:p>
        </p:txBody>
      </p:sp>
      <p:sp>
        <p:nvSpPr>
          <p:cNvPr id="5" name="Huomautusten paikkamerkki 4"/>
          <p:cNvSpPr>
            <a:spLocks noGrp="1"/>
          </p:cNvSpPr>
          <p:nvPr>
            <p:ph type="body" sz="quarter" idx="3"/>
          </p:nvPr>
        </p:nvSpPr>
        <p:spPr>
          <a:xfrm>
            <a:off x="673101" y="4686300"/>
            <a:ext cx="5389563" cy="4440238"/>
          </a:xfrm>
          <a:prstGeom prst="rect">
            <a:avLst/>
          </a:prstGeom>
        </p:spPr>
        <p:txBody>
          <a:bodyPr vert="horz" lIns="91433" tIns="45716" rIns="91433" bIns="45716"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1" y="9371013"/>
            <a:ext cx="2919413" cy="493712"/>
          </a:xfrm>
          <a:prstGeom prst="rect">
            <a:avLst/>
          </a:prstGeom>
        </p:spPr>
        <p:txBody>
          <a:bodyPr vert="horz" lIns="91433" tIns="45716" rIns="91433" bIns="45716" rtlCol="0" anchor="b"/>
          <a:lstStyle>
            <a:lvl1pPr algn="l">
              <a:defRPr sz="1200">
                <a:latin typeface="Arial" charset="0"/>
              </a:defRPr>
            </a:lvl1pPr>
          </a:lstStyle>
          <a:p>
            <a:pPr>
              <a:defRPr/>
            </a:pPr>
            <a:endParaRPr lang="fi-FI"/>
          </a:p>
        </p:txBody>
      </p:sp>
      <p:sp>
        <p:nvSpPr>
          <p:cNvPr id="7" name="Dian numeron paikkamerkki 6"/>
          <p:cNvSpPr>
            <a:spLocks noGrp="1"/>
          </p:cNvSpPr>
          <p:nvPr>
            <p:ph type="sldNum" sz="quarter" idx="5"/>
          </p:nvPr>
        </p:nvSpPr>
        <p:spPr>
          <a:xfrm>
            <a:off x="3814763" y="9371013"/>
            <a:ext cx="2919412" cy="493712"/>
          </a:xfrm>
          <a:prstGeom prst="rect">
            <a:avLst/>
          </a:prstGeom>
        </p:spPr>
        <p:txBody>
          <a:bodyPr vert="horz" lIns="91433" tIns="45716" rIns="91433" bIns="45716" rtlCol="0" anchor="b"/>
          <a:lstStyle>
            <a:lvl1pPr algn="r">
              <a:defRPr sz="1200">
                <a:latin typeface="Arial" charset="0"/>
              </a:defRPr>
            </a:lvl1pPr>
          </a:lstStyle>
          <a:p>
            <a:pPr>
              <a:defRPr/>
            </a:pPr>
            <a:fld id="{66FB6180-434E-4FFA-86E1-765E2DDDA948}" type="slidenum">
              <a:rPr lang="fi-FI"/>
              <a:pPr>
                <a:defRPr/>
              </a:pPr>
              <a:t>‹#›</a:t>
            </a:fld>
            <a:endParaRPr lang="fi-FI"/>
          </a:p>
        </p:txBody>
      </p:sp>
    </p:spTree>
    <p:extLst>
      <p:ext uri="{BB962C8B-B14F-4D97-AF65-F5344CB8AC3E}">
        <p14:creationId xmlns:p14="http://schemas.microsoft.com/office/powerpoint/2010/main" val="1717800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1</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err="1"/>
              <a:t>Maritime</a:t>
            </a:r>
            <a:r>
              <a:rPr lang="fi-FI" baseline="0" dirty="0"/>
              <a:t> </a:t>
            </a:r>
            <a:r>
              <a:rPr lang="fi-FI" baseline="0" dirty="0" err="1"/>
              <a:t>Rescue</a:t>
            </a:r>
            <a:r>
              <a:rPr lang="fi-FI" baseline="0" dirty="0"/>
              <a:t> </a:t>
            </a:r>
            <a:r>
              <a:rPr lang="fi-FI" baseline="0" dirty="0" err="1"/>
              <a:t>Coordination</a:t>
            </a:r>
            <a:r>
              <a:rPr lang="fi-FI" baseline="0" dirty="0"/>
              <a:t> Centre</a:t>
            </a:r>
          </a:p>
          <a:p>
            <a:r>
              <a:rPr lang="fi-FI" baseline="0" dirty="0" err="1"/>
              <a:t>Maritime</a:t>
            </a:r>
            <a:r>
              <a:rPr lang="fi-FI" baseline="0" dirty="0"/>
              <a:t> </a:t>
            </a:r>
            <a:r>
              <a:rPr lang="fi-FI" baseline="0" dirty="0" err="1"/>
              <a:t>Rescue</a:t>
            </a:r>
            <a:r>
              <a:rPr lang="fi-FI" baseline="0" dirty="0"/>
              <a:t> </a:t>
            </a:r>
            <a:r>
              <a:rPr lang="fi-FI" baseline="0" dirty="0" err="1"/>
              <a:t>Sub-Centre</a:t>
            </a:r>
            <a:endParaRPr lang="fi-FI" dirty="0"/>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10</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RVLE: ei osallistu operatiiviseen johtamiseen, huolehtii suunnittelusta,</a:t>
            </a:r>
            <a:r>
              <a:rPr lang="fi-FI" baseline="0" dirty="0"/>
              <a:t> kehittämisestä ja valvonnasta sekä viranomaisten ja vapaaehtoisten toiminnan yhteensovittamisesta valtakunnallisesti. Kansainvälisten sopimusten valmistelu ja yhteistyön järjestäminen.</a:t>
            </a:r>
            <a:endParaRPr lang="fi-FI" dirty="0"/>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11</a:t>
            </a:fld>
            <a:endParaRPr lang="fi-FI"/>
          </a:p>
        </p:txBody>
      </p:sp>
    </p:spTree>
    <p:extLst>
      <p:ext uri="{BB962C8B-B14F-4D97-AF65-F5344CB8AC3E}">
        <p14:creationId xmlns:p14="http://schemas.microsoft.com/office/powerpoint/2010/main" val="256282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ian kuvan paikkamerkki 1"/>
          <p:cNvSpPr>
            <a:spLocks noGrp="1" noRot="1" noChangeAspect="1" noTextEdit="1"/>
          </p:cNvSpPr>
          <p:nvPr>
            <p:ph type="sldImg"/>
          </p:nvPr>
        </p:nvSpPr>
        <p:spPr bwMode="auto">
          <a:noFill/>
          <a:ln>
            <a:solidFill>
              <a:srgbClr val="000000"/>
            </a:solidFill>
            <a:miter lim="800000"/>
            <a:headEnd/>
            <a:tailEnd/>
          </a:ln>
        </p:spPr>
      </p:sp>
      <p:sp>
        <p:nvSpPr>
          <p:cNvPr id="3" name="Huomautusten paikkamerkki 2"/>
          <p:cNvSpPr>
            <a:spLocks noGrp="1"/>
          </p:cNvSpPr>
          <p:nvPr>
            <p:ph type="body" idx="1"/>
          </p:nvPr>
        </p:nvSpPr>
        <p:spPr/>
        <p:txBody>
          <a:bodyPr>
            <a:normAutofit fontScale="85000" lnSpcReduction="20000"/>
          </a:bodyPr>
          <a:lstStyle/>
          <a:p>
            <a:pPr eaLnBrk="1" fontAlgn="auto" hangingPunct="1">
              <a:lnSpc>
                <a:spcPct val="80000"/>
              </a:lnSpc>
              <a:spcBef>
                <a:spcPts val="0"/>
              </a:spcBef>
              <a:spcAft>
                <a:spcPts val="0"/>
              </a:spcAft>
              <a:defRPr/>
            </a:pPr>
            <a:r>
              <a:rPr lang="fi-FI" sz="1800" dirty="0"/>
              <a:t>meripelastustoimen johtaja (SC)</a:t>
            </a:r>
          </a:p>
          <a:p>
            <a:pPr lvl="1" eaLnBrk="1" fontAlgn="auto" hangingPunct="1">
              <a:lnSpc>
                <a:spcPct val="80000"/>
              </a:lnSpc>
              <a:spcBef>
                <a:spcPts val="0"/>
              </a:spcBef>
              <a:spcAft>
                <a:spcPts val="0"/>
              </a:spcAft>
              <a:defRPr/>
            </a:pPr>
            <a:r>
              <a:rPr lang="fi-FI" sz="1600" dirty="0"/>
              <a:t>vastaa meripelastustoimesta meripelastuslohkollaan ja toimii tarvittaessa yleisjohtajana</a:t>
            </a:r>
          </a:p>
          <a:p>
            <a:pPr eaLnBrk="1" fontAlgn="auto" hangingPunct="1">
              <a:lnSpc>
                <a:spcPct val="80000"/>
              </a:lnSpc>
              <a:spcBef>
                <a:spcPts val="0"/>
              </a:spcBef>
              <a:spcAft>
                <a:spcPts val="0"/>
              </a:spcAft>
              <a:defRPr/>
            </a:pPr>
            <a:r>
              <a:rPr lang="fi-FI" sz="1800" dirty="0"/>
              <a:t>Johtoryhmä: komentajan johdolla, toimijoiden yhteensovittaminen, hallinnollinen ja operatiivinen yksikkö</a:t>
            </a:r>
          </a:p>
          <a:p>
            <a:pPr eaLnBrk="1" fontAlgn="auto" hangingPunct="1">
              <a:lnSpc>
                <a:spcPct val="80000"/>
              </a:lnSpc>
              <a:spcBef>
                <a:spcPts val="0"/>
              </a:spcBef>
              <a:spcAft>
                <a:spcPts val="0"/>
              </a:spcAft>
              <a:defRPr/>
            </a:pPr>
            <a:r>
              <a:rPr lang="fi-FI" sz="1800" dirty="0"/>
              <a:t>meripelastusjohtaja (SMC)</a:t>
            </a:r>
          </a:p>
          <a:p>
            <a:pPr lvl="1" eaLnBrk="1" fontAlgn="auto" hangingPunct="1">
              <a:lnSpc>
                <a:spcPct val="80000"/>
              </a:lnSpc>
              <a:spcBef>
                <a:spcPts val="0"/>
              </a:spcBef>
              <a:spcAft>
                <a:spcPts val="0"/>
              </a:spcAft>
              <a:defRPr/>
            </a:pPr>
            <a:r>
              <a:rPr lang="fi-FI" sz="1600" dirty="0"/>
              <a:t>toimii meripelastustoimen johtokeskuksessa</a:t>
            </a:r>
          </a:p>
          <a:p>
            <a:pPr lvl="1" eaLnBrk="1" fontAlgn="auto" hangingPunct="1">
              <a:lnSpc>
                <a:spcPct val="80000"/>
              </a:lnSpc>
              <a:spcBef>
                <a:spcPts val="0"/>
              </a:spcBef>
              <a:spcAft>
                <a:spcPts val="0"/>
              </a:spcAft>
              <a:defRPr/>
            </a:pPr>
            <a:r>
              <a:rPr lang="fi-FI" sz="1600" dirty="0"/>
              <a:t>vastaa ihmisten etsimisestä ja pelastamisesta vaarasta merellä, määrittää vaaratilanteen asteen (epävarmuustilanne, hälytystilanne, hätätilanne) -- etupainotteisuus</a:t>
            </a:r>
          </a:p>
          <a:p>
            <a:pPr lvl="1" eaLnBrk="1" fontAlgn="auto" hangingPunct="1">
              <a:lnSpc>
                <a:spcPct val="80000"/>
              </a:lnSpc>
              <a:spcBef>
                <a:spcPts val="0"/>
              </a:spcBef>
              <a:spcAft>
                <a:spcPts val="0"/>
              </a:spcAft>
              <a:defRPr/>
            </a:pPr>
            <a:r>
              <a:rPr lang="fi-FI" sz="1600" dirty="0"/>
              <a:t>Vastaa usein tiedottamisesta</a:t>
            </a:r>
          </a:p>
          <a:p>
            <a:pPr eaLnBrk="1" fontAlgn="auto" hangingPunct="1">
              <a:lnSpc>
                <a:spcPct val="80000"/>
              </a:lnSpc>
              <a:spcBef>
                <a:spcPts val="0"/>
              </a:spcBef>
              <a:spcAft>
                <a:spcPts val="0"/>
              </a:spcAft>
              <a:defRPr/>
            </a:pPr>
            <a:r>
              <a:rPr lang="fi-FI" sz="1800" dirty="0"/>
              <a:t>onnettomuuspaikan johtaja (OSC)</a:t>
            </a:r>
          </a:p>
          <a:p>
            <a:pPr lvl="1" eaLnBrk="1" fontAlgn="auto" hangingPunct="1">
              <a:lnSpc>
                <a:spcPct val="80000"/>
              </a:lnSpc>
              <a:spcBef>
                <a:spcPts val="0"/>
              </a:spcBef>
              <a:spcAft>
                <a:spcPts val="0"/>
              </a:spcAft>
              <a:defRPr/>
            </a:pPr>
            <a:r>
              <a:rPr lang="fi-FI" sz="1600" dirty="0" err="1"/>
              <a:t>SMC:n</a:t>
            </a:r>
            <a:r>
              <a:rPr lang="fi-FI" sz="1600" dirty="0"/>
              <a:t> nimeämä henkilö: kuka tahansa jonka katsotaan kykenevän tehtävä hoitamaan</a:t>
            </a:r>
          </a:p>
          <a:p>
            <a:pPr lvl="1" eaLnBrk="1" fontAlgn="auto" hangingPunct="1">
              <a:lnSpc>
                <a:spcPct val="80000"/>
              </a:lnSpc>
              <a:spcBef>
                <a:spcPts val="0"/>
              </a:spcBef>
              <a:spcAft>
                <a:spcPts val="0"/>
              </a:spcAft>
              <a:defRPr/>
            </a:pPr>
            <a:r>
              <a:rPr lang="fi-FI" sz="1600" dirty="0"/>
              <a:t>toimii virkavastuulla: velvollisuus ottaa vastaan ja totella esimieheltään saamiaan käskyjä; oikeus antaa alaisilleen sitovia käskyjä; käyttää julkista valtaa; valtio vastaa mahdollisista vahingoista</a:t>
            </a:r>
          </a:p>
          <a:p>
            <a:pPr eaLnBrk="1" fontAlgn="auto" hangingPunct="1">
              <a:lnSpc>
                <a:spcPct val="80000"/>
              </a:lnSpc>
              <a:spcBef>
                <a:spcPts val="0"/>
              </a:spcBef>
              <a:spcAft>
                <a:spcPts val="0"/>
              </a:spcAft>
              <a:defRPr/>
            </a:pPr>
            <a:r>
              <a:rPr lang="fi-FI" sz="1800" dirty="0"/>
              <a:t>lentotoiminnan koordinaattori (ACO)</a:t>
            </a:r>
          </a:p>
          <a:p>
            <a:pPr eaLnBrk="1" fontAlgn="auto" hangingPunct="1">
              <a:lnSpc>
                <a:spcPct val="80000"/>
              </a:lnSpc>
              <a:spcBef>
                <a:spcPts val="0"/>
              </a:spcBef>
              <a:spcAft>
                <a:spcPts val="0"/>
              </a:spcAft>
              <a:defRPr/>
            </a:pPr>
            <a:r>
              <a:rPr lang="fi-FI" sz="1800" dirty="0"/>
              <a:t>pelastusyksiköt (SRU)</a:t>
            </a:r>
          </a:p>
          <a:p>
            <a:pPr lvl="1" eaLnBrk="1" fontAlgn="auto" hangingPunct="1">
              <a:lnSpc>
                <a:spcPct val="80000"/>
              </a:lnSpc>
              <a:spcBef>
                <a:spcPts val="0"/>
              </a:spcBef>
              <a:spcAft>
                <a:spcPts val="0"/>
              </a:spcAft>
              <a:defRPr/>
            </a:pPr>
            <a:r>
              <a:rPr lang="fi-FI" sz="1600" dirty="0" err="1"/>
              <a:t>SC:n</a:t>
            </a:r>
            <a:r>
              <a:rPr lang="fi-FI" sz="1600" dirty="0"/>
              <a:t> määrittämät alukset, joissa on meripelastustoimen etsintä- ja pelastustehtävän hoitamista varten koulutettu miehistö ja jotka on varustettu tehtävän hoitamista varten</a:t>
            </a:r>
          </a:p>
          <a:p>
            <a:pPr eaLnBrk="1" fontAlgn="auto" hangingPunct="1">
              <a:lnSpc>
                <a:spcPct val="80000"/>
              </a:lnSpc>
              <a:spcBef>
                <a:spcPts val="0"/>
              </a:spcBef>
              <a:spcAft>
                <a:spcPts val="0"/>
              </a:spcAft>
              <a:defRPr/>
            </a:pPr>
            <a:r>
              <a:rPr lang="fi-FI" sz="1800" dirty="0"/>
              <a:t>pelastusyksiköt (RU)</a:t>
            </a:r>
          </a:p>
          <a:p>
            <a:pPr lvl="1" eaLnBrk="1" fontAlgn="auto" hangingPunct="1">
              <a:lnSpc>
                <a:spcPct val="80000"/>
              </a:lnSpc>
              <a:spcBef>
                <a:spcPts val="0"/>
              </a:spcBef>
              <a:spcAft>
                <a:spcPts val="0"/>
              </a:spcAft>
              <a:defRPr/>
            </a:pPr>
            <a:r>
              <a:rPr lang="fi-FI" sz="1600" dirty="0"/>
              <a:t>mikä tahansa yksikkö, jota käytetään ihmisten etsimiseen ja pelastamiseen merellä</a:t>
            </a:r>
          </a:p>
          <a:p>
            <a:pPr eaLnBrk="1" fontAlgn="auto" hangingPunct="1">
              <a:lnSpc>
                <a:spcPct val="80000"/>
              </a:lnSpc>
              <a:spcBef>
                <a:spcPts val="0"/>
              </a:spcBef>
              <a:spcAft>
                <a:spcPts val="0"/>
              </a:spcAft>
              <a:defRPr/>
            </a:pPr>
            <a:r>
              <a:rPr lang="fi-FI" sz="1800" dirty="0"/>
              <a:t>onnettomuusaluksen päällikkö!!</a:t>
            </a:r>
          </a:p>
          <a:p>
            <a:pPr lvl="1" eaLnBrk="1" fontAlgn="auto" hangingPunct="1">
              <a:lnSpc>
                <a:spcPct val="80000"/>
              </a:lnSpc>
              <a:spcBef>
                <a:spcPts val="0"/>
              </a:spcBef>
              <a:spcAft>
                <a:spcPts val="0"/>
              </a:spcAft>
              <a:defRPr/>
            </a:pPr>
            <a:r>
              <a:rPr lang="fi-FI" sz="1600" dirty="0"/>
              <a:t>vastaa aluksensa pelastustoimista niin kauan kun on tosiasiallisesti toimintakykyinen</a:t>
            </a:r>
          </a:p>
        </p:txBody>
      </p:sp>
      <p:sp>
        <p:nvSpPr>
          <p:cNvPr id="64516"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F1BF47-8560-4268-8226-826C02058A0C}" type="slidenum">
              <a:rPr lang="fi-FI" smtClean="0"/>
              <a:pPr/>
              <a:t>12</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a:t>Rajavartiolaitoksen</a:t>
            </a:r>
            <a:r>
              <a:rPr lang="fi-FI" baseline="0" dirty="0"/>
              <a:t> katselmukset ja pelastusyksiköiden luokittelu avustaa myös tätä.</a:t>
            </a:r>
            <a:endParaRPr lang="fi-FI" dirty="0"/>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13</a:t>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n kuvan paikkamerkki 1"/>
          <p:cNvSpPr>
            <a:spLocks noGrp="1" noRot="1" noChangeAspect="1" noTextEdit="1"/>
          </p:cNvSpPr>
          <p:nvPr>
            <p:ph type="sldImg"/>
          </p:nvPr>
        </p:nvSpPr>
        <p:spPr bwMode="auto">
          <a:noFill/>
          <a:ln>
            <a:solidFill>
              <a:srgbClr val="000000"/>
            </a:solidFill>
            <a:miter lim="800000"/>
            <a:headEnd/>
            <a:tailEnd/>
          </a:ln>
        </p:spPr>
      </p:sp>
      <p:sp>
        <p:nvSpPr>
          <p:cNvPr id="67587"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dirty="0"/>
              <a:t>Laki velvoittaa siis vapaaehtoisia meripelastusalusta ja sen miehistöä noudattamaan oman organisaationsa katsastus- </a:t>
            </a:r>
            <a:r>
              <a:rPr lang="fi-FI"/>
              <a:t>ja koulutusjärjestelmää. </a:t>
            </a:r>
            <a:r>
              <a:rPr lang="fi-FI" dirty="0"/>
              <a:t>Näin toimittaessa lain muu sisältö ei koske meripelastusalusta silloin, kun se </a:t>
            </a:r>
            <a:r>
              <a:rPr lang="fi-FI"/>
              <a:t>on meripelastuskäytössä.</a:t>
            </a:r>
            <a:endParaRPr lang="fi-FI" dirty="0"/>
          </a:p>
        </p:txBody>
      </p:sp>
      <p:sp>
        <p:nvSpPr>
          <p:cNvPr id="67588"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0141E2-A954-4493-A672-61C234608E67}" type="slidenum">
              <a:rPr lang="fi-FI" smtClean="0"/>
              <a:pPr/>
              <a:t>14</a:t>
            </a:fld>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15</a:t>
            </a:fld>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n kuvan paikkamerkki 1"/>
          <p:cNvSpPr>
            <a:spLocks noGrp="1" noRot="1" noChangeAspect="1" noTextEdit="1"/>
          </p:cNvSpPr>
          <p:nvPr>
            <p:ph type="sldImg"/>
          </p:nvPr>
        </p:nvSpPr>
        <p:spPr bwMode="auto">
          <a:noFill/>
          <a:ln>
            <a:solidFill>
              <a:srgbClr val="000000"/>
            </a:solidFill>
            <a:miter lim="800000"/>
            <a:headEnd/>
            <a:tailEnd/>
          </a:ln>
        </p:spPr>
      </p:sp>
      <p:sp>
        <p:nvSpPr>
          <p:cNvPr id="68611" name="Huomautusten paikkamerkki 2"/>
          <p:cNvSpPr>
            <a:spLocks noGrp="1"/>
          </p:cNvSpPr>
          <p:nvPr>
            <p:ph type="body" idx="1"/>
          </p:nvPr>
        </p:nvSpPr>
        <p:spPr bwMode="auto">
          <a:noFill/>
        </p:spPr>
        <p:txBody>
          <a:bodyPr wrap="square" numCol="1" anchor="t" anchorCtr="0" compatLnSpc="1">
            <a:prstTxWarp prst="textNoShape">
              <a:avLst/>
            </a:prstTxWarp>
          </a:bodyPr>
          <a:lstStyle/>
          <a:p>
            <a:r>
              <a:rPr lang="fi-FI" dirty="0"/>
              <a:t>Sisäasiainministeriö johtaa, ohjaa ja valvoo pelastustointa ja sen palvelujen saatavuutta ja tasoa, huolehtii pelastustoimen valtakunnallisista valmisteluista ja järjestelyistä, </a:t>
            </a:r>
            <a:r>
              <a:rPr lang="fi-FI" dirty="0" err="1"/>
              <a:t>yhteensovittaa</a:t>
            </a:r>
            <a:r>
              <a:rPr lang="fi-FI" dirty="0"/>
              <a:t> eri ministeriöiden ja toimialojen toimintaa pelastustoimessa ja sen kehittämisessä.</a:t>
            </a:r>
          </a:p>
          <a:p>
            <a:endParaRPr lang="fi-FI" dirty="0"/>
          </a:p>
          <a:p>
            <a:r>
              <a:rPr lang="fi-FI" dirty="0"/>
              <a:t>Aluehallintovirasto valvoo pelastustointa sekä pelastustoimen palvelujen saatavuutta ja tasoa toimialueellaan. </a:t>
            </a:r>
          </a:p>
          <a:p>
            <a:endParaRPr lang="fi-FI" dirty="0"/>
          </a:p>
          <a:p>
            <a:r>
              <a:rPr lang="fi-FI" dirty="0"/>
              <a:t>Kunnat vastaavat pelastustoimesta yhteistoiminnassa pelastustoimen alueilla (</a:t>
            </a:r>
            <a:r>
              <a:rPr lang="fi-FI" i="1" dirty="0"/>
              <a:t>alueen pelastustoimi</a:t>
            </a:r>
            <a:r>
              <a:rPr lang="fi-FI" dirty="0"/>
              <a:t>).</a:t>
            </a:r>
            <a:r>
              <a:rPr lang="fi-FI" baseline="0" dirty="0"/>
              <a:t> </a:t>
            </a:r>
            <a:r>
              <a:rPr lang="fi-FI" dirty="0"/>
              <a:t>Alueen pelastustoimi vastaa pelastustoimen palvelutasosta, pelastuslaitoksen toiminnan ja nuohouspalvelujen asianmukaisesta järjestämisestä sekä muista sille säädetyistä tehtävistä. Tehtävien hoitamista varten alueen pelastustoimella tulee olla pelastuslaitos.</a:t>
            </a:r>
          </a:p>
          <a:p>
            <a:endParaRPr lang="fi-FI" dirty="0"/>
          </a:p>
        </p:txBody>
      </p:sp>
      <p:sp>
        <p:nvSpPr>
          <p:cNvPr id="68612"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844C4-626A-402D-81CD-A6351625CF0E}" type="slidenum">
              <a:rPr lang="fi-FI" smtClean="0"/>
              <a:pPr/>
              <a:t>16</a:t>
            </a:fld>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17</a:t>
            </a:fld>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18</a:t>
            </a:fld>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19</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a:t>IAMSAR</a:t>
            </a:r>
            <a:r>
              <a:rPr lang="fi-FI" baseline="0" dirty="0"/>
              <a:t> </a:t>
            </a:r>
            <a:r>
              <a:rPr lang="fi-FI" baseline="0" dirty="0" err="1"/>
              <a:t>manual</a:t>
            </a:r>
            <a:r>
              <a:rPr lang="fi-FI" baseline="0" dirty="0"/>
              <a:t> - </a:t>
            </a:r>
            <a:r>
              <a:rPr lang="fi-FI" dirty="0"/>
              <a:t>Käytännön käsikirja</a:t>
            </a:r>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2</a:t>
            </a:fld>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20</a:t>
            </a:fld>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2105026" y="749181"/>
            <a:ext cx="2525713" cy="36982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4" tIns="45712" rIns="91424" bIns="45712" anchor="ctr"/>
          <a:lstStyle/>
          <a:p>
            <a:pPr>
              <a:buClr>
                <a:srgbClr val="000000"/>
              </a:buClr>
              <a:buSzPct val="100000"/>
              <a:buFont typeface="Times New Roman" pitchFamily="18" charset="0"/>
              <a:buNone/>
            </a:pPr>
            <a:endParaRPr lang="fi-FI" altLang="fi-FI">
              <a:solidFill>
                <a:schemeClr val="tx1"/>
              </a:solidFill>
            </a:endParaRPr>
          </a:p>
        </p:txBody>
      </p:sp>
      <p:sp>
        <p:nvSpPr>
          <p:cNvPr id="38915" name="Rectangle 2"/>
          <p:cNvSpPr>
            <a:spLocks noGrp="1" noChangeArrowheads="1"/>
          </p:cNvSpPr>
          <p:nvPr>
            <p:ph type="body"/>
          </p:nvPr>
        </p:nvSpPr>
        <p:spPr>
          <a:xfrm>
            <a:off x="673100" y="4685547"/>
            <a:ext cx="5386388" cy="443793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fi-FI" altLang="fi-FI">
                <a:solidFill>
                  <a:schemeClr val="tx1"/>
                </a:solidFill>
                <a:latin typeface="Calibri" pitchFamily="34" charset="0"/>
              </a:rPr>
              <a:t>Pelastustoiminnan muodostelmalla on aina johtaja, joka on ensisijaisesti ennalta määrätty, pelastustoiminnan johtajan määräämä tai onnettomuuspaikalle ensimmäisenä saapuneen muodostelman jäsenten yhteisesti sopima henkilö.</a:t>
            </a:r>
          </a:p>
          <a:p>
            <a:endParaRPr lang="fi-FI" altLang="fi-FI">
              <a:solidFill>
                <a:schemeClr val="tx1"/>
              </a:solidFill>
              <a:latin typeface="Calibri" pitchFamily="34" charset="0"/>
            </a:endParaRPr>
          </a:p>
          <a:p>
            <a:r>
              <a:rPr lang="fi-FI" altLang="fi-FI" i="1">
                <a:solidFill>
                  <a:schemeClr val="tx1"/>
                </a:solidFill>
                <a:latin typeface="Calibri" pitchFamily="34" charset="0"/>
              </a:rPr>
              <a:t>Tilannepaikan johtaja </a:t>
            </a:r>
            <a:r>
              <a:rPr lang="fi-FI" altLang="fi-FI">
                <a:solidFill>
                  <a:schemeClr val="tx1"/>
                </a:solidFill>
                <a:latin typeface="Calibri" pitchFamily="34" charset="0"/>
              </a:rPr>
              <a:t>on pelastustoimintaa onnettomuuskohteessa johtava henkilö.</a:t>
            </a:r>
          </a:p>
          <a:p>
            <a:endParaRPr lang="fi-FI" altLang="fi-FI">
              <a:solidFill>
                <a:schemeClr val="tx1"/>
              </a:solidFill>
              <a:latin typeface="Calibri" pitchFamily="34" charset="0"/>
            </a:endParaRPr>
          </a:p>
          <a:p>
            <a:r>
              <a:rPr lang="fi-FI" altLang="fi-FI" i="1">
                <a:solidFill>
                  <a:schemeClr val="tx1"/>
                </a:solidFill>
                <a:latin typeface="Calibri" pitchFamily="34" charset="0"/>
              </a:rPr>
              <a:t>Yksikkö </a:t>
            </a:r>
            <a:r>
              <a:rPr lang="fi-FI" altLang="fi-FI">
                <a:solidFill>
                  <a:schemeClr val="tx1"/>
                </a:solidFill>
                <a:latin typeface="Calibri" pitchFamily="34" charset="0"/>
              </a:rPr>
              <a:t>on henkilön tai henkilöstön, kulkuneuvon ja kaluston muodostama toimintakokonaisuus,</a:t>
            </a:r>
          </a:p>
          <a:p>
            <a:r>
              <a:rPr lang="fi-FI" altLang="fi-FI">
                <a:solidFill>
                  <a:schemeClr val="tx1"/>
                </a:solidFill>
                <a:latin typeface="Calibri" pitchFamily="34" charset="0"/>
              </a:rPr>
              <a:t>joka kykenee itsenäiseen toimintaan. Yksiköitä ovat esim. pelastusyksikkö, sammutusyksikkö, raivausyksikkö, säiliöyksikkö, tikasyksikkö.</a:t>
            </a:r>
          </a:p>
          <a:p>
            <a:endParaRPr lang="fi-FI" altLang="fi-FI">
              <a:solidFill>
                <a:schemeClr val="tx1"/>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i-FI" altLang="fi-FI" i="1"/>
              <a:t>Pelastusryhmä </a:t>
            </a:r>
            <a:r>
              <a:rPr lang="fi-FI" altLang="fi-FI"/>
              <a:t>koostuu johtajasta, vähintään kolmesta ja enintään seitsemästä henkilöstä sekä tehtävän mukaisista ajoneuvoista ja kalustosta.</a:t>
            </a:r>
          </a:p>
          <a:p>
            <a:pPr>
              <a:spcBef>
                <a:spcPct val="0"/>
              </a:spcBef>
            </a:pPr>
            <a:endParaRPr lang="fi-FI" altLang="fi-FI" i="1"/>
          </a:p>
          <a:p>
            <a:pPr>
              <a:spcBef>
                <a:spcPct val="0"/>
              </a:spcBef>
            </a:pPr>
            <a:r>
              <a:rPr lang="fi-FI" altLang="fi-FI" i="1"/>
              <a:t>Pelastusjoukkue </a:t>
            </a:r>
            <a:r>
              <a:rPr lang="fi-FI" altLang="fi-FI"/>
              <a:t>koostuu johtajasta, vähintään kahdesta ja enintään viidestä pelastusryhmästä.</a:t>
            </a:r>
          </a:p>
          <a:p>
            <a:pPr>
              <a:spcBef>
                <a:spcPct val="0"/>
              </a:spcBef>
            </a:pPr>
            <a:endParaRPr lang="fi-FI" altLang="fi-FI" i="1"/>
          </a:p>
          <a:p>
            <a:pPr>
              <a:spcBef>
                <a:spcPct val="0"/>
              </a:spcBef>
            </a:pPr>
            <a:r>
              <a:rPr lang="fi-FI" altLang="fi-FI" i="1"/>
              <a:t>Pelastuskomppania </a:t>
            </a:r>
            <a:r>
              <a:rPr lang="fi-FI" altLang="fi-FI"/>
              <a:t>koostuu johtajasta, pelastustoiminnan johtajaa avustavasta esikunnasta, vähintään kahdesta ja enintään viidestä pelastusjoukkueesta.</a:t>
            </a:r>
          </a:p>
          <a:p>
            <a:pPr>
              <a:spcBef>
                <a:spcPct val="0"/>
              </a:spcBef>
            </a:pPr>
            <a:endParaRPr lang="fi-FI" altLang="fi-FI" i="1"/>
          </a:p>
          <a:p>
            <a:pPr>
              <a:spcBef>
                <a:spcPct val="0"/>
              </a:spcBef>
            </a:pPr>
            <a:r>
              <a:rPr lang="fi-FI" altLang="fi-FI" i="1"/>
              <a:t>Pelastusyhtymä </a:t>
            </a:r>
            <a:r>
              <a:rPr lang="fi-FI" altLang="fi-FI"/>
              <a:t>koostuu johtajasta, johtokeskuksesta ja vähintään kahdesta pelastuskomppaniasta tukimuodostelmineen.</a:t>
            </a:r>
          </a:p>
          <a:p>
            <a:pPr>
              <a:spcBef>
                <a:spcPct val="0"/>
              </a:spcBef>
            </a:pPr>
            <a:endParaRPr lang="fi-FI" altLang="fi-FI"/>
          </a:p>
          <a:p>
            <a:pPr>
              <a:spcBef>
                <a:spcPct val="0"/>
              </a:spcBef>
            </a:pPr>
            <a:r>
              <a:rPr lang="fi-FI" altLang="fi-FI"/>
              <a:t>Jos riskiarvion perusteella on arvioitavissa, että onnettomuustilanteesta kyetään selviytymään pelastusryhmää pienemmällä kokoonpanolla, voidaan tilanteeseen hälyttää pelastusryhmää vähemmän voimavaroja. Tällaisia tilanteita voivat olla esim. avunantotehtävät sekä tarkistus- ja varmistustehtävät.</a:t>
            </a:r>
          </a:p>
        </p:txBody>
      </p:sp>
      <p:sp>
        <p:nvSpPr>
          <p:cNvPr id="47108"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36561" indent="-283293">
              <a:defRPr>
                <a:solidFill>
                  <a:schemeClr val="tx1"/>
                </a:solidFill>
                <a:latin typeface="Arial" charset="0"/>
              </a:defRPr>
            </a:lvl2pPr>
            <a:lvl3pPr marL="1133170" indent="-226634">
              <a:defRPr>
                <a:solidFill>
                  <a:schemeClr val="tx1"/>
                </a:solidFill>
                <a:latin typeface="Arial" charset="0"/>
              </a:defRPr>
            </a:lvl3pPr>
            <a:lvl4pPr marL="1586438" indent="-226634">
              <a:defRPr>
                <a:solidFill>
                  <a:schemeClr val="tx1"/>
                </a:solidFill>
                <a:latin typeface="Arial" charset="0"/>
              </a:defRPr>
            </a:lvl4pPr>
            <a:lvl5pPr marL="2039706" indent="-226634">
              <a:defRPr>
                <a:solidFill>
                  <a:schemeClr val="tx1"/>
                </a:solidFill>
                <a:latin typeface="Arial" charset="0"/>
              </a:defRPr>
            </a:lvl5pPr>
            <a:lvl6pPr marL="2492974" indent="-226634" fontAlgn="base">
              <a:spcBef>
                <a:spcPct val="0"/>
              </a:spcBef>
              <a:spcAft>
                <a:spcPct val="0"/>
              </a:spcAft>
              <a:defRPr>
                <a:solidFill>
                  <a:schemeClr val="tx1"/>
                </a:solidFill>
                <a:latin typeface="Arial" charset="0"/>
              </a:defRPr>
            </a:lvl6pPr>
            <a:lvl7pPr marL="2946243" indent="-226634" fontAlgn="base">
              <a:spcBef>
                <a:spcPct val="0"/>
              </a:spcBef>
              <a:spcAft>
                <a:spcPct val="0"/>
              </a:spcAft>
              <a:defRPr>
                <a:solidFill>
                  <a:schemeClr val="tx1"/>
                </a:solidFill>
                <a:latin typeface="Arial" charset="0"/>
              </a:defRPr>
            </a:lvl7pPr>
            <a:lvl8pPr marL="3399511" indent="-226634" fontAlgn="base">
              <a:spcBef>
                <a:spcPct val="0"/>
              </a:spcBef>
              <a:spcAft>
                <a:spcPct val="0"/>
              </a:spcAft>
              <a:defRPr>
                <a:solidFill>
                  <a:schemeClr val="tx1"/>
                </a:solidFill>
                <a:latin typeface="Arial" charset="0"/>
              </a:defRPr>
            </a:lvl8pPr>
            <a:lvl9pPr marL="3852779" indent="-226634" fontAlgn="base">
              <a:spcBef>
                <a:spcPct val="0"/>
              </a:spcBef>
              <a:spcAft>
                <a:spcPct val="0"/>
              </a:spcAft>
              <a:defRPr>
                <a:solidFill>
                  <a:schemeClr val="tx1"/>
                </a:solidFill>
                <a:latin typeface="Arial" charset="0"/>
              </a:defRPr>
            </a:lvl9pPr>
          </a:lstStyle>
          <a:p>
            <a:pPr fontAlgn="base">
              <a:spcBef>
                <a:spcPct val="0"/>
              </a:spcBef>
              <a:spcAft>
                <a:spcPct val="0"/>
              </a:spcAft>
            </a:pPr>
            <a:fld id="{212C9058-FF7D-4395-921B-B6CDE6FF41BA}" type="slidenum">
              <a:rPr lang="fi-FI" altLang="fi-FI">
                <a:solidFill>
                  <a:srgbClr val="000000"/>
                </a:solidFill>
              </a:rPr>
              <a:pPr fontAlgn="base">
                <a:spcBef>
                  <a:spcPct val="0"/>
                </a:spcBef>
                <a:spcAft>
                  <a:spcPct val="0"/>
                </a:spcAft>
              </a:pPr>
              <a:t>22</a:t>
            </a:fld>
            <a:endParaRPr lang="fi-FI" altLang="fi-FI">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23</a:t>
            </a:fld>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a:t>Ei johda</a:t>
            </a:r>
            <a:r>
              <a:rPr lang="fi-FI" baseline="0" dirty="0"/>
              <a:t> tilannetta</a:t>
            </a:r>
            <a:endParaRPr lang="fi-FI" dirty="0"/>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24</a:t>
            </a:fld>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a:t>Ei johda</a:t>
            </a:r>
            <a:r>
              <a:rPr lang="fi-FI" baseline="0" dirty="0"/>
              <a:t> tilannetta</a:t>
            </a:r>
            <a:endParaRPr lang="fi-FI" dirty="0"/>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25</a:t>
            </a:fld>
            <a:endParaRPr lang="fi-F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26</a:t>
            </a:fld>
            <a:endParaRPr lang="fi-F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27</a:t>
            </a:fld>
            <a:endParaRPr lang="fi-F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28</a:t>
            </a:fld>
            <a:endParaRPr lang="fi-F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On hyvä kuitenkin muistaa että Meripelastus</a:t>
            </a:r>
            <a:r>
              <a:rPr lang="fi-FI" baseline="0" noProof="0" dirty="0"/>
              <a:t> on yhteistyötä parhaimmillaan, tässä tuore kuva Vaasasta.</a:t>
            </a:r>
          </a:p>
          <a:p>
            <a:endParaRPr lang="en-US" noProof="0" dirty="0"/>
          </a:p>
        </p:txBody>
      </p:sp>
      <p:sp>
        <p:nvSpPr>
          <p:cNvPr id="4" name="Dian numeron paikkamerkki 3"/>
          <p:cNvSpPr>
            <a:spLocks noGrp="1"/>
          </p:cNvSpPr>
          <p:nvPr>
            <p:ph type="sldNum" sz="quarter" idx="10"/>
          </p:nvPr>
        </p:nvSpPr>
        <p:spPr/>
        <p:txBody>
          <a:bodyPr/>
          <a:lstStyle/>
          <a:p>
            <a:pPr defTabSz="906536" fontAlgn="auto">
              <a:spcBef>
                <a:spcPts val="0"/>
              </a:spcBef>
              <a:spcAft>
                <a:spcPts val="0"/>
              </a:spcAft>
              <a:defRPr/>
            </a:pPr>
            <a:fld id="{3B6B9387-E40D-3E48-A1E4-BE68B26E0281}" type="slidenum">
              <a:rPr lang="fi-FI" sz="1800" kern="0">
                <a:solidFill>
                  <a:prstClr val="black"/>
                </a:solidFill>
              </a:rPr>
              <a:pPr defTabSz="906536" fontAlgn="auto">
                <a:spcBef>
                  <a:spcPts val="0"/>
                </a:spcBef>
                <a:spcAft>
                  <a:spcPts val="0"/>
                </a:spcAft>
                <a:defRPr/>
              </a:pPr>
              <a:t>29</a:t>
            </a:fld>
            <a:endParaRPr lang="fi-FI" sz="1800" kern="0">
              <a:solidFill>
                <a:prstClr val="black"/>
              </a:solidFill>
            </a:endParaRPr>
          </a:p>
        </p:txBody>
      </p:sp>
    </p:spTree>
    <p:extLst>
      <p:ext uri="{BB962C8B-B14F-4D97-AF65-F5344CB8AC3E}">
        <p14:creationId xmlns:p14="http://schemas.microsoft.com/office/powerpoint/2010/main" val="308840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a:t>Ei myöskään</a:t>
            </a:r>
            <a:r>
              <a:rPr lang="fi-FI" baseline="0" dirty="0"/>
              <a:t> ole ihmishengen pelastamista satamassa maihin </a:t>
            </a:r>
            <a:r>
              <a:rPr lang="fi-FI" baseline="0" dirty="0" err="1"/>
              <a:t>kiinnityneenä</a:t>
            </a:r>
            <a:r>
              <a:rPr lang="fi-FI" baseline="0" dirty="0"/>
              <a:t> olevalla aluksella. Eikä saarista.</a:t>
            </a:r>
            <a:endParaRPr lang="fi-FI" dirty="0"/>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3</a:t>
            </a:fld>
            <a:endParaRPr lang="fi-FI"/>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aseline="0" dirty="0"/>
          </a:p>
        </p:txBody>
      </p:sp>
      <p:sp>
        <p:nvSpPr>
          <p:cNvPr id="4" name="Dian numeron paikkamerkki 3"/>
          <p:cNvSpPr>
            <a:spLocks noGrp="1"/>
          </p:cNvSpPr>
          <p:nvPr>
            <p:ph type="sldNum" sz="quarter" idx="10"/>
          </p:nvPr>
        </p:nvSpPr>
        <p:spPr/>
        <p:txBody>
          <a:bodyPr/>
          <a:lstStyle/>
          <a:p>
            <a:fld id="{3B6B9387-E40D-3E48-A1E4-BE68B26E0281}" type="slidenum">
              <a:rPr lang="fi-FI" smtClean="0"/>
              <a:pPr/>
              <a:t>30</a:t>
            </a:fld>
            <a:endParaRPr lang="fi-FI"/>
          </a:p>
        </p:txBody>
      </p:sp>
    </p:spTree>
    <p:extLst>
      <p:ext uri="{BB962C8B-B14F-4D97-AF65-F5344CB8AC3E}">
        <p14:creationId xmlns:p14="http://schemas.microsoft.com/office/powerpoint/2010/main" val="2031618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31</a:t>
            </a:fld>
            <a:endParaRPr lang="fi-F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n kuvan paikkamerkki 1"/>
          <p:cNvSpPr>
            <a:spLocks noGrp="1" noRot="1" noChangeAspect="1" noTextEdit="1"/>
          </p:cNvSpPr>
          <p:nvPr>
            <p:ph type="sldImg"/>
          </p:nvPr>
        </p:nvSpPr>
        <p:spPr bwMode="auto">
          <a:noFill/>
          <a:ln>
            <a:solidFill>
              <a:srgbClr val="000000"/>
            </a:solidFill>
            <a:miter lim="800000"/>
            <a:headEnd/>
            <a:tailEnd/>
          </a:ln>
        </p:spPr>
      </p:sp>
      <p:sp>
        <p:nvSpPr>
          <p:cNvPr id="70659"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dirty="0"/>
              <a:t>Neljäs numero tarvittaessa järjestysnumero tai täsmentävä numero, esim. luokassa 9: </a:t>
            </a:r>
          </a:p>
          <a:p>
            <a:pPr eaLnBrk="1" hangingPunct="1">
              <a:spcBef>
                <a:spcPct val="0"/>
              </a:spcBef>
            </a:pPr>
            <a:r>
              <a:rPr lang="fi-FI" dirty="0"/>
              <a:t>(4 = vaihtolava-auto)</a:t>
            </a:r>
            <a:br>
              <a:rPr lang="fi-FI" dirty="0"/>
            </a:br>
            <a:r>
              <a:rPr lang="fi-FI" dirty="0"/>
              <a:t>(5 = eläintenpelastusauto)</a:t>
            </a:r>
            <a:br>
              <a:rPr lang="fi-FI" dirty="0"/>
            </a:br>
            <a:r>
              <a:rPr lang="fi-FI" dirty="0"/>
              <a:t>(6 = jälkivahinkojentorjunta-auto (JVT-auto))</a:t>
            </a:r>
            <a:br>
              <a:rPr lang="fi-FI" dirty="0"/>
            </a:br>
            <a:r>
              <a:rPr lang="fi-FI" dirty="0"/>
              <a:t>(7 = letkuauto)</a:t>
            </a:r>
            <a:br>
              <a:rPr lang="fi-FI" dirty="0"/>
            </a:br>
            <a:r>
              <a:rPr lang="fi-FI" dirty="0"/>
              <a:t>(8-9 = maastoajoneuvo (mönkijä, moottorikelkka tms.))</a:t>
            </a:r>
          </a:p>
        </p:txBody>
      </p:sp>
      <p:sp>
        <p:nvSpPr>
          <p:cNvPr id="7066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F017CF-8199-4028-8CEB-FC65A793A76F}" type="slidenum">
              <a:rPr lang="fi-FI" smtClean="0"/>
              <a:pPr/>
              <a:t>32</a:t>
            </a:fld>
            <a:endParaRPr lang="fi-FI"/>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n kuvan paikkamerkki 1"/>
          <p:cNvSpPr>
            <a:spLocks noGrp="1" noRot="1" noChangeAspect="1" noTextEdit="1"/>
          </p:cNvSpPr>
          <p:nvPr>
            <p:ph type="sldImg"/>
          </p:nvPr>
        </p:nvSpPr>
        <p:spPr bwMode="auto">
          <a:noFill/>
          <a:ln>
            <a:solidFill>
              <a:srgbClr val="000000"/>
            </a:solidFill>
            <a:miter lim="800000"/>
            <a:headEnd/>
            <a:tailEnd/>
          </a:ln>
        </p:spPr>
      </p:sp>
      <p:sp>
        <p:nvSpPr>
          <p:cNvPr id="70659"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dirty="0"/>
              <a:t>Eemeli</a:t>
            </a:r>
          </a:p>
        </p:txBody>
      </p:sp>
      <p:sp>
        <p:nvSpPr>
          <p:cNvPr id="7066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F017CF-8199-4028-8CEB-FC65A793A76F}" type="slidenum">
              <a:rPr lang="fi-FI" smtClean="0"/>
              <a:pPr/>
              <a:t>33</a:t>
            </a:fld>
            <a:endParaRPr lang="fi-FI"/>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n kuvan paikkamerkki 1"/>
          <p:cNvSpPr>
            <a:spLocks noGrp="1" noRot="1" noChangeAspect="1" noTextEdit="1"/>
          </p:cNvSpPr>
          <p:nvPr>
            <p:ph type="sldImg"/>
          </p:nvPr>
        </p:nvSpPr>
        <p:spPr bwMode="auto">
          <a:noFill/>
          <a:ln>
            <a:solidFill>
              <a:srgbClr val="000000"/>
            </a:solidFill>
            <a:miter lim="800000"/>
            <a:headEnd/>
            <a:tailEnd/>
          </a:ln>
        </p:spPr>
      </p:sp>
      <p:sp>
        <p:nvSpPr>
          <p:cNvPr id="70659" name="Huomautusten paikkamerkki 2"/>
          <p:cNvSpPr>
            <a:spLocks noGrp="1"/>
          </p:cNvSpPr>
          <p:nvPr>
            <p:ph type="body" idx="1"/>
          </p:nvPr>
        </p:nvSpPr>
        <p:spPr bwMode="auto">
          <a:noFill/>
        </p:spPr>
        <p:txBody>
          <a:bodyPr wrap="square" numCol="1" anchor="t" anchorCtr="0" compatLnSpc="1">
            <a:prstTxWarp prst="textNoShape">
              <a:avLst/>
            </a:prstTxWarp>
          </a:bodyPr>
          <a:lstStyle/>
          <a:p>
            <a:pPr defTabSz="914333" eaLnBrk="1" hangingPunct="1">
              <a:spcBef>
                <a:spcPct val="0"/>
              </a:spcBef>
              <a:defRPr/>
            </a:pPr>
            <a:r>
              <a:rPr lang="fi-FI" dirty="0"/>
              <a:t>Tunnuksessa järjestysnumero ”1” jätetään aina kirjoittamatta ja lausumatta. </a:t>
            </a:r>
          </a:p>
          <a:p>
            <a:pPr eaLnBrk="1" hangingPunct="1">
              <a:spcBef>
                <a:spcPct val="0"/>
              </a:spcBef>
            </a:pPr>
            <a:endParaRPr lang="fi-FI" dirty="0"/>
          </a:p>
          <a:p>
            <a:pPr eaLnBrk="1" hangingPunct="1">
              <a:spcBef>
                <a:spcPct val="0"/>
              </a:spcBef>
            </a:pPr>
            <a:r>
              <a:rPr lang="fi-FI" dirty="0"/>
              <a:t>Raja: kaksi ensimmäistä</a:t>
            </a:r>
            <a:r>
              <a:rPr lang="fi-FI" baseline="0" dirty="0"/>
              <a:t> alustyyppi (PV, NV, RV, </a:t>
            </a:r>
            <a:r>
              <a:rPr lang="fi-FI" baseline="0" dirty="0" err="1"/>
              <a:t>jne</a:t>
            </a:r>
            <a:r>
              <a:rPr lang="fi-FI" baseline="0" dirty="0"/>
              <a:t>), viimeinen asema</a:t>
            </a:r>
          </a:p>
          <a:p>
            <a:r>
              <a:rPr lang="fi-FI" dirty="0"/>
              <a:t>B SL 105, 115	Suomenlinna PV</a:t>
            </a:r>
          </a:p>
          <a:p>
            <a:r>
              <a:rPr lang="fi-FI" dirty="0"/>
              <a:t>B SL 205	Suomenlinna NV</a:t>
            </a:r>
          </a:p>
          <a:p>
            <a:r>
              <a:rPr lang="fi-FI" dirty="0"/>
              <a:t>B SL 255,265	Suomenlinna AV</a:t>
            </a:r>
          </a:p>
          <a:p>
            <a:r>
              <a:rPr lang="fi-FI" dirty="0"/>
              <a:t>B SL 305	Suomenlinna RV</a:t>
            </a:r>
          </a:p>
          <a:p>
            <a:pPr eaLnBrk="1" hangingPunct="1">
              <a:spcBef>
                <a:spcPct val="0"/>
              </a:spcBef>
            </a:pPr>
            <a:endParaRPr lang="fi-FI" dirty="0"/>
          </a:p>
        </p:txBody>
      </p:sp>
      <p:sp>
        <p:nvSpPr>
          <p:cNvPr id="7066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F017CF-8199-4028-8CEB-FC65A793A76F}" type="slidenum">
              <a:rPr lang="fi-FI" smtClean="0"/>
              <a:pPr/>
              <a:t>34</a:t>
            </a:fld>
            <a:endParaRPr lang="fi-F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35</a:t>
            </a:fld>
            <a:endParaRPr lang="fi-FI"/>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36</a:t>
            </a:fld>
            <a:endParaRPr lang="fi-F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37</a:t>
            </a:fld>
            <a:endParaRPr lang="fi-F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38</a:t>
            </a:fld>
            <a:endParaRPr lang="fi-F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39</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4</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a:t>Muut viranomaiset: Hätäkeskuslaitos, Ilmatieteenlaitos, </a:t>
            </a:r>
            <a:r>
              <a:rPr lang="fi-FI" dirty="0" err="1"/>
              <a:t>TraFi</a:t>
            </a:r>
            <a:r>
              <a:rPr lang="fi-FI" dirty="0"/>
              <a:t>,</a:t>
            </a:r>
            <a:r>
              <a:rPr lang="fi-FI" baseline="0" dirty="0"/>
              <a:t> Liikennevirasto, pelastustoimi, puolustusvoimat, sosiaali- ja terveysviranomaiset, ympäristöviranomaiset, tullilaitos.</a:t>
            </a:r>
          </a:p>
          <a:p>
            <a:r>
              <a:rPr lang="fi-FI" baseline="0" dirty="0"/>
              <a:t> - velvoitettu osallistumaan korvauksetta meripelastustoimen tehtäviin jos se on perusteltua tai jos se vaaratilanteen vakavuus ja erityisluonne huomioiden on tarpeen</a:t>
            </a:r>
          </a:p>
          <a:p>
            <a:endParaRPr lang="fi-FI" baseline="0" dirty="0"/>
          </a:p>
          <a:p>
            <a:r>
              <a:rPr lang="fi-FI" baseline="0" dirty="0"/>
              <a:t>Laiturissa kiinni oleva alus on pelastuslain mukaisen pelastustoiminnan alainen. Samoin saarissa.</a:t>
            </a:r>
            <a:endParaRPr lang="fi-FI" dirty="0"/>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5</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pPr>
              <a:defRPr/>
            </a:pPr>
            <a:fld id="{66FB6180-434E-4FFA-86E1-765E2DDDA948}" type="slidenum">
              <a:rPr lang="fi-FI" smtClean="0"/>
              <a:pPr>
                <a:defRPr/>
              </a:pPr>
              <a:t>6</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0FE7C0B-0B25-4EC2-9FC7-35285028FE7D}" type="slidenum">
              <a:rPr lang="fi-FI" smtClean="0"/>
              <a:pPr/>
              <a:t>7</a:t>
            </a:fld>
            <a:endParaRPr lang="fi-FI"/>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dirty="0"/>
              <a:t>Merilaki: aluksen</a:t>
            </a:r>
            <a:r>
              <a:rPr lang="fi-FI" baseline="0" dirty="0"/>
              <a:t> päällikkö joka tapaa merihädässä olevan on velvollinen, jos käy päinsä aiheuttamatta vakavaa vaaraa omalle alukselle tai laivaväelle --- antamaan kaikkea apua, mikä on mahdollista ja tarpeellista </a:t>
            </a:r>
            <a:r>
              <a:rPr lang="fi-FI" baseline="0"/>
              <a:t>hädänalaisen pelastamiseksi. </a:t>
            </a:r>
            <a:endParaRPr lang="fi-FI"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907607-6D04-4241-B4EF-D583EB26429E}" type="slidenum">
              <a:rPr lang="fi-FI" smtClean="0"/>
              <a:pPr/>
              <a:t>8</a:t>
            </a:fld>
            <a:endParaRPr lang="fi-FI"/>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907607-6D04-4241-B4EF-D583EB26429E}" type="slidenum">
              <a:rPr lang="fi-FI" smtClean="0"/>
              <a:pPr/>
              <a:t>9</a:t>
            </a:fld>
            <a:endParaRPr lang="fi-FI"/>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25546997-10AE-4EA2-977E-D1AC7EC8BDC0}"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3B5D8B92-B958-46A4-9888-D1C0C8270543}"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86550" y="260350"/>
            <a:ext cx="2000250" cy="5865813"/>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84213" y="260350"/>
            <a:ext cx="5849937" cy="586581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C09BD4EC-B8A8-47DA-9850-94F4CC76A716}"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708400" y="260350"/>
            <a:ext cx="4978400" cy="922338"/>
          </a:xfrm>
        </p:spPr>
        <p:txBody>
          <a:bodyPr/>
          <a:lstStyle/>
          <a:p>
            <a:r>
              <a:rPr lang="fi-FI"/>
              <a:t>Muokkaa perustyyl. napsautt.</a:t>
            </a:r>
          </a:p>
        </p:txBody>
      </p:sp>
      <p:sp>
        <p:nvSpPr>
          <p:cNvPr id="3" name="Tekstin paikkamerkki 2"/>
          <p:cNvSpPr>
            <a:spLocks noGrp="1"/>
          </p:cNvSpPr>
          <p:nvPr>
            <p:ph type="body" sz="half" idx="1"/>
          </p:nvPr>
        </p:nvSpPr>
        <p:spPr>
          <a:xfrm>
            <a:off x="684213" y="1341438"/>
            <a:ext cx="3924300" cy="47847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760913" y="1341438"/>
            <a:ext cx="3925887" cy="47847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6F94FCB0-461B-4484-BB0F-9AC4B21ED941}" type="slidenum">
              <a:rPr lang="fi-FI"/>
              <a:pPr>
                <a:defRPr/>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Otsikko sekä kaaviokuva tai organisaatiokaavio">
    <p:spTree>
      <p:nvGrpSpPr>
        <p:cNvPr id="1" name=""/>
        <p:cNvGrpSpPr/>
        <p:nvPr/>
      </p:nvGrpSpPr>
      <p:grpSpPr>
        <a:xfrm>
          <a:off x="0" y="0"/>
          <a:ext cx="0" cy="0"/>
          <a:chOff x="0" y="0"/>
          <a:chExt cx="0" cy="0"/>
        </a:xfrm>
      </p:grpSpPr>
      <p:sp>
        <p:nvSpPr>
          <p:cNvPr id="2" name="Otsikko 1"/>
          <p:cNvSpPr>
            <a:spLocks noGrp="1"/>
          </p:cNvSpPr>
          <p:nvPr>
            <p:ph type="title"/>
          </p:nvPr>
        </p:nvSpPr>
        <p:spPr>
          <a:xfrm>
            <a:off x="3708400" y="260350"/>
            <a:ext cx="4978400" cy="922338"/>
          </a:xfrm>
        </p:spPr>
        <p:txBody>
          <a:bodyPr/>
          <a:lstStyle/>
          <a:p>
            <a:r>
              <a:rPr lang="fi-FI"/>
              <a:t>Muokkaa perustyyl. napsautt.</a:t>
            </a:r>
          </a:p>
        </p:txBody>
      </p:sp>
      <p:sp>
        <p:nvSpPr>
          <p:cNvPr id="3" name="SmartArt-paikkamerkki 2"/>
          <p:cNvSpPr>
            <a:spLocks noGrp="1"/>
          </p:cNvSpPr>
          <p:nvPr>
            <p:ph type="dgm" idx="1"/>
          </p:nvPr>
        </p:nvSpPr>
        <p:spPr>
          <a:xfrm>
            <a:off x="684213" y="1341438"/>
            <a:ext cx="8002587" cy="4784725"/>
          </a:xfrm>
        </p:spPr>
        <p:txBody>
          <a:bodyPr/>
          <a:lstStyle/>
          <a:p>
            <a:pPr lvl="0"/>
            <a:endParaRPr lang="fi-FI" noProof="0"/>
          </a:p>
        </p:txBody>
      </p:sp>
      <p:sp>
        <p:nvSpPr>
          <p:cNvPr id="4" name="Rectangle 4"/>
          <p:cNvSpPr>
            <a:spLocks noGrp="1" noChangeArrowheads="1"/>
          </p:cNvSpPr>
          <p:nvPr>
            <p:ph type="dt" sz="half" idx="10"/>
          </p:nvPr>
        </p:nvSpPr>
        <p:spPr>
          <a:xfrm>
            <a:off x="684213" y="6237288"/>
            <a:ext cx="2133600" cy="476250"/>
          </a:xfrm>
          <a:prstGeom prst="rect">
            <a:avLst/>
          </a:prstGeom>
        </p:spPr>
        <p:txBody>
          <a:bodyPr/>
          <a:lstStyle>
            <a:lvl1pPr>
              <a:buClr>
                <a:srgbClr val="000000"/>
              </a:buClr>
              <a:buSzPct val="100000"/>
              <a:buFont typeface="Times New Roman" pitchFamily="16" charset="0"/>
              <a:buNone/>
              <a:defRPr>
                <a:latin typeface="Arial" charset="0"/>
                <a:ea typeface="+mn-ea"/>
                <a:cs typeface="+mn-cs"/>
              </a:defRPr>
            </a:lvl1pPr>
          </a:lstStyle>
          <a:p>
            <a:pPr>
              <a:defRPr/>
            </a:pPr>
            <a:endParaRPr lang="fi-FI"/>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buClr>
                <a:srgbClr val="000000"/>
              </a:buClr>
              <a:buSzPct val="100000"/>
              <a:buFont typeface="Times New Roman" pitchFamily="16" charset="0"/>
              <a:buNone/>
              <a:defRPr>
                <a:latin typeface="Arial" charset="0"/>
                <a:ea typeface="+mn-ea"/>
                <a:cs typeface="+mn-cs"/>
              </a:defRPr>
            </a:lvl1pPr>
          </a:lstStyle>
          <a:p>
            <a:pPr>
              <a:defRPr/>
            </a:pPr>
            <a:endParaRPr lang="fi-FI"/>
          </a:p>
        </p:txBody>
      </p:sp>
      <p:sp>
        <p:nvSpPr>
          <p:cNvPr id="6" name="Rectangle 6"/>
          <p:cNvSpPr>
            <a:spLocks noGrp="1" noChangeArrowheads="1"/>
          </p:cNvSpPr>
          <p:nvPr>
            <p:ph type="sldNum" sz="quarter" idx="12"/>
          </p:nvPr>
        </p:nvSpPr>
        <p:spPr/>
        <p:txBody>
          <a:bodyPr/>
          <a:lstStyle>
            <a:lvl1pPr>
              <a:defRPr/>
            </a:lvl1pPr>
          </a:lstStyle>
          <a:p>
            <a:pPr>
              <a:defRPr/>
            </a:pPr>
            <a:fld id="{48234F6F-077F-469D-A4CB-ED6385B4A101}" type="slidenum">
              <a:rPr lang="fi-FI"/>
              <a:pPr>
                <a:defRPr/>
              </a:pPr>
              <a:t>‹#›</a:t>
            </a:fld>
            <a:endParaRPr lang="fi-FI"/>
          </a:p>
        </p:txBody>
      </p:sp>
    </p:spTree>
    <p:extLst>
      <p:ext uri="{BB962C8B-B14F-4D97-AF65-F5344CB8AC3E}">
        <p14:creationId xmlns:p14="http://schemas.microsoft.com/office/powerpoint/2010/main" val="197758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26CBCD11-265E-4DA8-8DF0-C661B4B946C1}"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45AB65FD-3CCE-417C-BAD3-44A7AAE1BBE1}"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84213" y="1341438"/>
            <a:ext cx="39243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760913" y="1341438"/>
            <a:ext cx="3925887"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70D1F871-1E23-4A3D-B56F-E86F503B191E}"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DD182A1D-BB95-410A-AF90-5EB4A73D7F77}"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40F0AAA9-30BE-4738-911C-C367801B4A7B}"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A2490AF6-33B7-423C-A578-70B74A744AA4}"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4D87231A-CEAB-4B85-9F97-A7C42355ECFD}"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05A57D40-286F-459E-AE4E-F4FACE2FCA22}"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708400" y="260350"/>
            <a:ext cx="4978400" cy="9223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Muokkaa perustyyl. napsautt.</a:t>
            </a:r>
          </a:p>
        </p:txBody>
      </p:sp>
      <p:sp>
        <p:nvSpPr>
          <p:cNvPr id="4099" name="Rectangle 3"/>
          <p:cNvSpPr>
            <a:spLocks noGrp="1" noChangeArrowheads="1"/>
          </p:cNvSpPr>
          <p:nvPr>
            <p:ph type="body" idx="1"/>
          </p:nvPr>
        </p:nvSpPr>
        <p:spPr bwMode="auto">
          <a:xfrm>
            <a:off x="684213" y="1341438"/>
            <a:ext cx="8002587"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28" name="Rectangle 4"/>
          <p:cNvSpPr>
            <a:spLocks noGrp="1" noChangeArrowheads="1"/>
          </p:cNvSpPr>
          <p:nvPr>
            <p:ph type="dt" sz="half" idx="2"/>
          </p:nvPr>
        </p:nvSpPr>
        <p:spPr bwMode="auto">
          <a:xfrm>
            <a:off x="684213" y="6237288"/>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fi-F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fi-FI"/>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B14DEEF-26EE-4066-B0E0-F55CD9D671CB}" type="slidenum">
              <a:rPr lang="fi-FI"/>
              <a:pPr>
                <a:defRPr/>
              </a:pPr>
              <a:t>‹#›</a:t>
            </a:fld>
            <a:endParaRPr lang="fi-FI"/>
          </a:p>
        </p:txBody>
      </p:sp>
      <p:sp>
        <p:nvSpPr>
          <p:cNvPr id="2055" name="Rectangle 7"/>
          <p:cNvSpPr>
            <a:spLocks noChangeArrowheads="1"/>
          </p:cNvSpPr>
          <p:nvPr/>
        </p:nvSpPr>
        <p:spPr bwMode="auto">
          <a:xfrm>
            <a:off x="0" y="0"/>
            <a:ext cx="539750" cy="6858000"/>
          </a:xfrm>
          <a:prstGeom prst="rect">
            <a:avLst/>
          </a:prstGeom>
          <a:solidFill>
            <a:srgbClr val="000099"/>
          </a:solidFill>
          <a:ln w="9525">
            <a:solidFill>
              <a:srgbClr val="000099"/>
            </a:solidFill>
            <a:miter lim="800000"/>
            <a:headEnd/>
            <a:tailEnd/>
          </a:ln>
          <a:effectLst/>
        </p:spPr>
        <p:txBody>
          <a:bodyPr wrap="none" anchor="ctr"/>
          <a:lstStyle/>
          <a:p>
            <a:pPr>
              <a:defRPr/>
            </a:pPr>
            <a:endParaRPr lang="fi-FI"/>
          </a:p>
        </p:txBody>
      </p:sp>
      <p:sp>
        <p:nvSpPr>
          <p:cNvPr id="2056" name="AutoShape 9"/>
          <p:cNvSpPr>
            <a:spLocks noChangeArrowheads="1"/>
          </p:cNvSpPr>
          <p:nvPr/>
        </p:nvSpPr>
        <p:spPr bwMode="auto">
          <a:xfrm>
            <a:off x="149225" y="314325"/>
            <a:ext cx="2286000" cy="800100"/>
          </a:xfrm>
          <a:prstGeom prst="roundRect">
            <a:avLst>
              <a:gd name="adj" fmla="val 50000"/>
            </a:avLst>
          </a:prstGeom>
          <a:solidFill>
            <a:srgbClr val="FFFFFF"/>
          </a:solidFill>
          <a:ln w="9525">
            <a:noFill/>
            <a:round/>
            <a:headEnd/>
            <a:tailEnd/>
          </a:ln>
        </p:spPr>
        <p:txBody>
          <a:bodyPr/>
          <a:lstStyle/>
          <a:p>
            <a:pPr>
              <a:defRPr/>
            </a:pPr>
            <a:endParaRPr lang="fi-FI"/>
          </a:p>
        </p:txBody>
      </p:sp>
      <p:pic>
        <p:nvPicPr>
          <p:cNvPr id="4105" name="Picture 8" descr="smp_logo"/>
          <p:cNvPicPr>
            <a:picLocks noChangeAspect="1" noChangeArrowheads="1"/>
          </p:cNvPicPr>
          <p:nvPr/>
        </p:nvPicPr>
        <p:blipFill>
          <a:blip r:embed="rId15" cstate="screen">
            <a:clrChange>
              <a:clrFrom>
                <a:srgbClr val="FFFFFF"/>
              </a:clrFrom>
              <a:clrTo>
                <a:srgbClr val="FFFFFF">
                  <a:alpha val="0"/>
                </a:srgbClr>
              </a:clrTo>
            </a:clrChange>
          </a:blip>
          <a:srcRect/>
          <a:stretch>
            <a:fillRect/>
          </a:stretch>
        </p:blipFill>
        <p:spPr bwMode="auto">
          <a:xfrm>
            <a:off x="107950" y="288925"/>
            <a:ext cx="3036888" cy="857250"/>
          </a:xfrm>
          <a:prstGeom prst="rect">
            <a:avLst/>
          </a:prstGeom>
          <a:noFill/>
          <a:ln w="9525">
            <a:noFill/>
            <a:miter lim="800000"/>
            <a:headEnd/>
            <a:tailEnd/>
          </a:ln>
        </p:spPr>
      </p:pic>
      <p:sp>
        <p:nvSpPr>
          <p:cNvPr id="2058" name="AutoShape 11"/>
          <p:cNvSpPr>
            <a:spLocks noChangeArrowheads="1"/>
          </p:cNvSpPr>
          <p:nvPr/>
        </p:nvSpPr>
        <p:spPr bwMode="auto">
          <a:xfrm>
            <a:off x="8801100" y="1341438"/>
            <a:ext cx="685800" cy="1257300"/>
          </a:xfrm>
          <a:prstGeom prst="roundRect">
            <a:avLst>
              <a:gd name="adj" fmla="val 35648"/>
            </a:avLst>
          </a:prstGeom>
          <a:solidFill>
            <a:srgbClr val="000099"/>
          </a:solidFill>
          <a:ln w="9525">
            <a:noFill/>
            <a:round/>
            <a:headEnd/>
            <a:tailEnd/>
          </a:ln>
        </p:spPr>
        <p:txBody>
          <a:bodyPr/>
          <a:lstStyle/>
          <a:p>
            <a:pPr>
              <a:defRPr/>
            </a:pPr>
            <a:endParaRPr lang="fi-FI"/>
          </a:p>
        </p:txBody>
      </p:sp>
      <p:sp>
        <p:nvSpPr>
          <p:cNvPr id="2059" name="Text Box 12"/>
          <p:cNvSpPr txBox="1">
            <a:spLocks noChangeArrowheads="1"/>
          </p:cNvSpPr>
          <p:nvPr/>
        </p:nvSpPr>
        <p:spPr bwMode="auto">
          <a:xfrm rot="10800000">
            <a:off x="8863013" y="1412875"/>
            <a:ext cx="254000" cy="1112838"/>
          </a:xfrm>
          <a:prstGeom prst="rect">
            <a:avLst/>
          </a:prstGeom>
          <a:noFill/>
          <a:ln w="9525">
            <a:noFill/>
            <a:miter lim="800000"/>
            <a:headEnd/>
            <a:tailEnd/>
          </a:ln>
        </p:spPr>
        <p:txBody>
          <a:bodyPr vert="eaVert" lIns="0" tIns="0" rIns="0" bIns="0"/>
          <a:lstStyle/>
          <a:p>
            <a:pPr algn="ctr">
              <a:defRPr/>
            </a:pPr>
            <a:r>
              <a:rPr lang="fi-FI" sz="1400" b="1">
                <a:solidFill>
                  <a:srgbClr val="FFFFFF"/>
                </a:solidFill>
              </a:rPr>
              <a:t>Miehistö</a:t>
            </a:r>
            <a:endParaRPr lang="fi-FI" sz="2000" b="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fontAlgn="base">
        <a:spcBef>
          <a:spcPct val="0"/>
        </a:spcBef>
        <a:spcAft>
          <a:spcPct val="0"/>
        </a:spcAft>
        <a:defRPr sz="2400" b="1">
          <a:solidFill>
            <a:schemeClr val="tx2"/>
          </a:solidFill>
          <a:latin typeface="Arial" charset="0"/>
        </a:defRPr>
      </a:lvl6pPr>
      <a:lvl7pPr marL="914400" algn="ctr" rtl="0" fontAlgn="base">
        <a:spcBef>
          <a:spcPct val="0"/>
        </a:spcBef>
        <a:spcAft>
          <a:spcPct val="0"/>
        </a:spcAft>
        <a:defRPr sz="2400" b="1">
          <a:solidFill>
            <a:schemeClr val="tx2"/>
          </a:solidFill>
          <a:latin typeface="Arial" charset="0"/>
        </a:defRPr>
      </a:lvl7pPr>
      <a:lvl8pPr marL="1371600" algn="ctr" rtl="0" fontAlgn="base">
        <a:spcBef>
          <a:spcPct val="0"/>
        </a:spcBef>
        <a:spcAft>
          <a:spcPct val="0"/>
        </a:spcAft>
        <a:defRPr sz="2400" b="1">
          <a:solidFill>
            <a:schemeClr val="tx2"/>
          </a:solidFill>
          <a:latin typeface="Arial" charset="0"/>
        </a:defRPr>
      </a:lvl8pPr>
      <a:lvl9pPr marL="1828800" algn="ctr"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30.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3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weather001"/>
          <p:cNvPicPr>
            <a:picLocks noChangeAspect="1" noChangeArrowheads="1"/>
          </p:cNvPicPr>
          <p:nvPr/>
        </p:nvPicPr>
        <p:blipFill>
          <a:blip r:embed="rId3" cstate="screen">
            <a:lum bright="50000" contrast="-60000"/>
          </a:blip>
          <a:srcRect/>
          <a:stretch>
            <a:fillRect/>
          </a:stretch>
        </p:blipFill>
        <p:spPr bwMode="auto">
          <a:xfrm>
            <a:off x="539750" y="1122363"/>
            <a:ext cx="8604250" cy="5735637"/>
          </a:xfrm>
          <a:prstGeom prst="rect">
            <a:avLst/>
          </a:prstGeom>
          <a:noFill/>
          <a:ln w="9525">
            <a:noFill/>
            <a:miter lim="800000"/>
            <a:headEnd/>
            <a:tailEnd/>
          </a:ln>
        </p:spPr>
      </p:pic>
      <p:sp>
        <p:nvSpPr>
          <p:cNvPr id="2050" name="Rectangle 2"/>
          <p:cNvSpPr>
            <a:spLocks noGrp="1" noChangeArrowheads="1"/>
          </p:cNvSpPr>
          <p:nvPr>
            <p:ph type="ctrTitle"/>
          </p:nvPr>
        </p:nvSpPr>
        <p:spPr/>
        <p:txBody>
          <a:bodyPr/>
          <a:lstStyle/>
          <a:p>
            <a:pPr eaLnBrk="1" hangingPunct="1">
              <a:defRPr/>
            </a:pPr>
            <a:r>
              <a:rPr lang="fi-FI" sz="4000" dirty="0">
                <a:solidFill>
                  <a:srgbClr val="000099"/>
                </a:solidFill>
                <a:effectLst>
                  <a:outerShdw blurRad="38100" dist="38100" dir="2700000" algn="tl">
                    <a:srgbClr val="C0C0C0"/>
                  </a:outerShdw>
                </a:effectLst>
              </a:rPr>
              <a:t>Meripelastustoimi ja pelastustoimi</a:t>
            </a:r>
          </a:p>
        </p:txBody>
      </p:sp>
      <p:sp>
        <p:nvSpPr>
          <p:cNvPr id="7172" name="Rectangle 3"/>
          <p:cNvSpPr>
            <a:spLocks noGrp="1" noChangeArrowheads="1"/>
          </p:cNvSpPr>
          <p:nvPr>
            <p:ph type="subTitle" idx="1"/>
          </p:nvPr>
        </p:nvSpPr>
        <p:spPr/>
        <p:txBody>
          <a:bodyPr/>
          <a:lstStyle/>
          <a:p>
            <a:pPr eaLnBrk="1" hangingPunct="1"/>
            <a:r>
              <a:rPr lang="fi-FI" i="1" dirty="0">
                <a:solidFill>
                  <a:srgbClr val="000099"/>
                </a:solidFill>
              </a:rPr>
              <a:t>2.1. Viranomaisyhteistyö</a:t>
            </a:r>
          </a:p>
          <a:p>
            <a:pPr eaLnBrk="1" hangingPunct="1"/>
            <a:endParaRPr lang="fi-FI" i="1" dirty="0">
              <a:solidFill>
                <a:srgbClr val="000099"/>
              </a:solidFill>
            </a:endParaRPr>
          </a:p>
        </p:txBody>
      </p:sp>
      <p:sp>
        <p:nvSpPr>
          <p:cNvPr id="7173" name="AutoShape 5"/>
          <p:cNvSpPr>
            <a:spLocks noChangeArrowheads="1"/>
          </p:cNvSpPr>
          <p:nvPr/>
        </p:nvSpPr>
        <p:spPr bwMode="auto">
          <a:xfrm>
            <a:off x="8801100" y="1341438"/>
            <a:ext cx="685800" cy="1257300"/>
          </a:xfrm>
          <a:prstGeom prst="roundRect">
            <a:avLst>
              <a:gd name="adj" fmla="val 35648"/>
            </a:avLst>
          </a:prstGeom>
          <a:solidFill>
            <a:srgbClr val="000099"/>
          </a:solidFill>
          <a:ln w="9525">
            <a:noFill/>
            <a:round/>
            <a:headEnd/>
            <a:tailEnd/>
          </a:ln>
        </p:spPr>
        <p:txBody>
          <a:bodyPr/>
          <a:lstStyle/>
          <a:p>
            <a:endParaRPr lang="fi-FI"/>
          </a:p>
        </p:txBody>
      </p:sp>
      <p:sp>
        <p:nvSpPr>
          <p:cNvPr id="7174" name="Text Box 6"/>
          <p:cNvSpPr txBox="1">
            <a:spLocks noChangeArrowheads="1"/>
          </p:cNvSpPr>
          <p:nvPr/>
        </p:nvSpPr>
        <p:spPr bwMode="auto">
          <a:xfrm rot="10800000">
            <a:off x="8891588" y="1412875"/>
            <a:ext cx="254000" cy="1112838"/>
          </a:xfrm>
          <a:prstGeom prst="rect">
            <a:avLst/>
          </a:prstGeom>
          <a:noFill/>
          <a:ln w="9525">
            <a:noFill/>
            <a:miter lim="800000"/>
            <a:headEnd/>
            <a:tailEnd/>
          </a:ln>
        </p:spPr>
        <p:txBody>
          <a:bodyPr vert="eaVert" lIns="0" tIns="0" rIns="0" bIns="0"/>
          <a:lstStyle/>
          <a:p>
            <a:pPr algn="ctr"/>
            <a:r>
              <a:rPr lang="fi-FI" sz="1400" b="1">
                <a:solidFill>
                  <a:srgbClr val="FFFFFF"/>
                </a:solidFill>
              </a:rPr>
              <a:t>Kansimies</a:t>
            </a:r>
            <a:endParaRPr lang="fi-FI" sz="2000" b="1"/>
          </a:p>
        </p:txBody>
      </p:sp>
      <p:sp>
        <p:nvSpPr>
          <p:cNvPr id="7" name="Tekstikehys 6"/>
          <p:cNvSpPr txBox="1">
            <a:spLocks noChangeArrowheads="1"/>
          </p:cNvSpPr>
          <p:nvPr/>
        </p:nvSpPr>
        <p:spPr bwMode="auto">
          <a:xfrm>
            <a:off x="4499992" y="6524625"/>
            <a:ext cx="4554452" cy="338554"/>
          </a:xfrm>
          <a:prstGeom prst="rect">
            <a:avLst/>
          </a:prstGeom>
          <a:noFill/>
          <a:ln w="9525">
            <a:noFill/>
            <a:miter lim="800000"/>
            <a:headEnd/>
            <a:tailEnd/>
          </a:ln>
        </p:spPr>
        <p:txBody>
          <a:bodyPr wrap="none">
            <a:spAutoFit/>
          </a:bodyPr>
          <a:lstStyle/>
          <a:p>
            <a:r>
              <a:rPr lang="fi-FI" sz="1600" b="1" i="1" dirty="0"/>
              <a:t>koonnut </a:t>
            </a:r>
            <a:r>
              <a:rPr lang="fi-FI" sz="1600" b="1" i="1" dirty="0" err="1"/>
              <a:t>JHe</a:t>
            </a:r>
            <a:r>
              <a:rPr lang="fi-FI" sz="1600" b="1" i="1" dirty="0"/>
              <a:t> 13.2.2013 / päivitetty 02.03.2017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screen"/>
          <a:srcRect/>
          <a:stretch>
            <a:fillRect/>
          </a:stretch>
        </p:blipFill>
        <p:spPr bwMode="auto">
          <a:xfrm>
            <a:off x="5004048" y="457200"/>
            <a:ext cx="3810000" cy="6400800"/>
          </a:xfrm>
          <a:prstGeom prst="rect">
            <a:avLst/>
          </a:prstGeom>
          <a:noFill/>
          <a:ln w="9525">
            <a:noFill/>
            <a:round/>
            <a:headEnd/>
            <a:tailEnd/>
          </a:ln>
          <a:effectLst/>
        </p:spPr>
      </p:pic>
      <p:sp>
        <p:nvSpPr>
          <p:cNvPr id="9218" name="Rectangle 2"/>
          <p:cNvSpPr>
            <a:spLocks noGrp="1" noChangeArrowheads="1"/>
          </p:cNvSpPr>
          <p:nvPr>
            <p:ph type="title"/>
          </p:nvPr>
        </p:nvSpPr>
        <p:spPr/>
        <p:txBody>
          <a:bodyPr/>
          <a:lstStyle/>
          <a:p>
            <a:pPr eaLnBrk="1" hangingPunct="1"/>
            <a:r>
              <a:rPr lang="fi-FI"/>
              <a:t>Meripelastusvastuualue</a:t>
            </a:r>
          </a:p>
        </p:txBody>
      </p:sp>
      <p:sp>
        <p:nvSpPr>
          <p:cNvPr id="9219" name="Rectangle 6"/>
          <p:cNvSpPr>
            <a:spLocks noGrp="1" noChangeArrowheads="1"/>
          </p:cNvSpPr>
          <p:nvPr>
            <p:ph type="body" sz="half" idx="1"/>
          </p:nvPr>
        </p:nvSpPr>
        <p:spPr>
          <a:xfrm>
            <a:off x="684213" y="1341438"/>
            <a:ext cx="4464050" cy="4784725"/>
          </a:xfrm>
        </p:spPr>
        <p:txBody>
          <a:bodyPr/>
          <a:lstStyle/>
          <a:p>
            <a:pPr eaLnBrk="1" hangingPunct="1">
              <a:lnSpc>
                <a:spcPct val="90000"/>
              </a:lnSpc>
            </a:pPr>
            <a:r>
              <a:rPr lang="fi-FI" dirty="0"/>
              <a:t>Suomen Meripelastusvastuualue on jaettu kahteen meripelastuslohkoon</a:t>
            </a:r>
          </a:p>
          <a:p>
            <a:pPr lvl="1" eaLnBrk="1" hangingPunct="1">
              <a:lnSpc>
                <a:spcPct val="90000"/>
              </a:lnSpc>
            </a:pPr>
            <a:r>
              <a:rPr lang="fi-FI" dirty="0"/>
              <a:t>Suomenlahti</a:t>
            </a:r>
          </a:p>
          <a:p>
            <a:pPr lvl="1" eaLnBrk="1" hangingPunct="1">
              <a:lnSpc>
                <a:spcPct val="90000"/>
              </a:lnSpc>
            </a:pPr>
            <a:r>
              <a:rPr lang="fi-FI" dirty="0"/>
              <a:t>Länsi-Suomi</a:t>
            </a:r>
          </a:p>
          <a:p>
            <a:pPr lvl="1" eaLnBrk="1" hangingPunct="1">
              <a:lnSpc>
                <a:spcPct val="90000"/>
              </a:lnSpc>
            </a:pPr>
            <a:endParaRPr lang="fi-FI" dirty="0"/>
          </a:p>
          <a:p>
            <a:pPr eaLnBrk="1" hangingPunct="1">
              <a:lnSpc>
                <a:spcPct val="90000"/>
              </a:lnSpc>
            </a:pPr>
            <a:r>
              <a:rPr lang="fi-FI" dirty="0"/>
              <a:t>MRCC Turku on valtakunnallinen meripelastustoimen johtokeskus, jonka alaisuudessa toimii meripelastuslohkokeskus Helsingissä</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3563938" y="0"/>
            <a:ext cx="5122862" cy="1143000"/>
          </a:xfrm>
        </p:spPr>
        <p:txBody>
          <a:bodyPr lIns="90488" tIns="44450" rIns="90488" bIns="44450"/>
          <a:lstStyle/>
          <a:p>
            <a:pPr eaLnBrk="1" hangingPunct="1"/>
            <a:r>
              <a:rPr lang="fi-FI" altLang="fi-FI" dirty="0">
                <a:solidFill>
                  <a:schemeClr val="tx1"/>
                </a:solidFill>
              </a:rPr>
              <a:t>Meripelastustoimi</a:t>
            </a:r>
          </a:p>
        </p:txBody>
      </p:sp>
      <p:grpSp>
        <p:nvGrpSpPr>
          <p:cNvPr id="10243" name="Group 4"/>
          <p:cNvGrpSpPr>
            <a:grpSpLocks/>
          </p:cNvGrpSpPr>
          <p:nvPr/>
        </p:nvGrpSpPr>
        <p:grpSpPr bwMode="auto">
          <a:xfrm>
            <a:off x="762000" y="1981200"/>
            <a:ext cx="3581400" cy="4267200"/>
            <a:chOff x="480" y="1248"/>
            <a:chExt cx="2256" cy="2688"/>
          </a:xfrm>
        </p:grpSpPr>
        <p:sp>
          <p:nvSpPr>
            <p:cNvPr id="18437" name="Rectangle 5"/>
            <p:cNvSpPr>
              <a:spLocks noChangeArrowheads="1"/>
            </p:cNvSpPr>
            <p:nvPr/>
          </p:nvSpPr>
          <p:spPr bwMode="auto">
            <a:xfrm>
              <a:off x="480" y="1248"/>
              <a:ext cx="2256" cy="576"/>
            </a:xfrm>
            <a:prstGeom prst="rect">
              <a:avLst/>
            </a:prstGeom>
            <a:solidFill>
              <a:srgbClr val="008000"/>
            </a:solidFill>
            <a:ln w="38100">
              <a:solidFill>
                <a:srgbClr val="FE9B03"/>
              </a:solidFill>
              <a:miter lim="800000"/>
              <a:headEnd/>
              <a:tailEnd/>
            </a:ln>
            <a:effectLst/>
          </p:spPr>
          <p:txBody>
            <a:bodyPr wrap="none" anchor="ctr"/>
            <a:lstStyle/>
            <a:p>
              <a:pPr algn="ctr" eaLnBrk="0" hangingPunct="0">
                <a:buClr>
                  <a:srgbClr val="000000"/>
                </a:buClr>
                <a:buSzPct val="100000"/>
                <a:buFont typeface="Times New Roman" pitchFamily="16" charset="0"/>
                <a:buNone/>
                <a:defRPr/>
              </a:pPr>
              <a:r>
                <a:rPr lang="fi-FI" sz="1600" b="1">
                  <a:solidFill>
                    <a:srgbClr val="EF9100"/>
                  </a:solidFill>
                  <a:effectLst>
                    <a:outerShdw blurRad="38100" dist="38100" dir="2700000" algn="tl">
                      <a:srgbClr val="000000"/>
                    </a:outerShdw>
                  </a:effectLst>
                  <a:latin typeface="Times New Roman" charset="0"/>
                  <a:ea typeface="+mn-ea"/>
                  <a:cs typeface="+mn-cs"/>
                </a:rPr>
                <a:t>(SAR AGENCY)</a:t>
              </a:r>
            </a:p>
            <a:p>
              <a:pPr algn="ctr" eaLnBrk="0" hangingPunct="0">
                <a:buClr>
                  <a:srgbClr val="000000"/>
                </a:buClr>
                <a:buSzPct val="100000"/>
                <a:buFont typeface="Times New Roman" pitchFamily="16" charset="0"/>
                <a:buNone/>
                <a:defRPr/>
              </a:pPr>
              <a:r>
                <a:rPr lang="fi-FI" sz="2200" b="1">
                  <a:solidFill>
                    <a:srgbClr val="EF9100"/>
                  </a:solidFill>
                  <a:effectLst>
                    <a:outerShdw blurRad="38100" dist="38100" dir="2700000" algn="tl">
                      <a:srgbClr val="000000"/>
                    </a:outerShdw>
                  </a:effectLst>
                  <a:latin typeface="Times New Roman" charset="0"/>
                  <a:ea typeface="+mn-ea"/>
                  <a:cs typeface="+mn-cs"/>
                </a:rPr>
                <a:t>RVLE</a:t>
              </a:r>
              <a:endParaRPr lang="fi-FI" sz="2200" b="1">
                <a:solidFill>
                  <a:srgbClr val="E5FFFF"/>
                </a:solidFill>
                <a:effectLst>
                  <a:outerShdw blurRad="38100" dist="38100" dir="2700000" algn="tl">
                    <a:srgbClr val="000000"/>
                  </a:outerShdw>
                </a:effectLst>
                <a:latin typeface="Times New Roman" charset="0"/>
                <a:ea typeface="+mn-ea"/>
                <a:cs typeface="+mn-cs"/>
              </a:endParaRPr>
            </a:p>
          </p:txBody>
        </p:sp>
        <p:sp>
          <p:nvSpPr>
            <p:cNvPr id="18438" name="Rectangle 6"/>
            <p:cNvSpPr>
              <a:spLocks noChangeArrowheads="1"/>
            </p:cNvSpPr>
            <p:nvPr/>
          </p:nvSpPr>
          <p:spPr bwMode="auto">
            <a:xfrm>
              <a:off x="1104" y="2304"/>
              <a:ext cx="1536" cy="624"/>
            </a:xfrm>
            <a:prstGeom prst="rect">
              <a:avLst/>
            </a:prstGeom>
            <a:solidFill>
              <a:srgbClr val="008000"/>
            </a:solidFill>
            <a:ln w="38100">
              <a:solidFill>
                <a:srgbClr val="FE9B03"/>
              </a:solidFill>
              <a:miter lim="800000"/>
              <a:headEnd/>
              <a:tailEnd/>
            </a:ln>
            <a:effectLst/>
          </p:spPr>
          <p:txBody>
            <a:bodyPr wrap="none" anchor="ctr"/>
            <a:lstStyle/>
            <a:p>
              <a:pPr algn="ctr" eaLnBrk="0" hangingPunct="0">
                <a:buClr>
                  <a:srgbClr val="000000"/>
                </a:buClr>
                <a:buSzPct val="100000"/>
                <a:buFont typeface="Times New Roman" pitchFamily="16" charset="0"/>
                <a:buNone/>
                <a:defRPr/>
              </a:pPr>
              <a:r>
                <a:rPr lang="fi-FI" sz="2200" b="1" dirty="0">
                  <a:solidFill>
                    <a:srgbClr val="EF9100"/>
                  </a:solidFill>
                  <a:effectLst>
                    <a:outerShdw blurRad="38100" dist="38100" dir="2700000" algn="tl">
                      <a:srgbClr val="000000"/>
                    </a:outerShdw>
                  </a:effectLst>
                  <a:latin typeface="Times New Roman" charset="0"/>
                  <a:ea typeface="+mn-ea"/>
                  <a:cs typeface="+mn-cs"/>
                </a:rPr>
                <a:t>LSMV / SLMV</a:t>
              </a:r>
            </a:p>
          </p:txBody>
        </p:sp>
        <p:sp>
          <p:nvSpPr>
            <p:cNvPr id="18439" name="Rectangle 7"/>
            <p:cNvSpPr>
              <a:spLocks noChangeArrowheads="1"/>
            </p:cNvSpPr>
            <p:nvPr/>
          </p:nvSpPr>
          <p:spPr bwMode="auto">
            <a:xfrm>
              <a:off x="1104" y="3360"/>
              <a:ext cx="1536" cy="576"/>
            </a:xfrm>
            <a:prstGeom prst="rect">
              <a:avLst/>
            </a:prstGeom>
            <a:solidFill>
              <a:srgbClr val="008000"/>
            </a:solidFill>
            <a:ln w="38100">
              <a:solidFill>
                <a:srgbClr val="FE9B03"/>
              </a:solidFill>
              <a:miter lim="800000"/>
              <a:headEnd/>
              <a:tailEnd/>
            </a:ln>
            <a:effectLst/>
          </p:spPr>
          <p:txBody>
            <a:bodyPr wrap="none" anchor="ctr"/>
            <a:lstStyle/>
            <a:p>
              <a:pPr algn="ctr" eaLnBrk="0" hangingPunct="0">
                <a:buClr>
                  <a:srgbClr val="000000"/>
                </a:buClr>
                <a:buSzPct val="100000"/>
                <a:buFont typeface="Times New Roman" pitchFamily="16" charset="0"/>
                <a:buNone/>
                <a:defRPr/>
              </a:pPr>
              <a:r>
                <a:rPr lang="fi-FI" sz="2200" b="1">
                  <a:solidFill>
                    <a:srgbClr val="EF9100"/>
                  </a:solidFill>
                  <a:effectLst>
                    <a:outerShdw blurRad="38100" dist="38100" dir="2700000" algn="tl">
                      <a:srgbClr val="000000"/>
                    </a:outerShdw>
                  </a:effectLst>
                  <a:latin typeface="Times New Roman" charset="0"/>
                  <a:ea typeface="+mn-ea"/>
                  <a:cs typeface="+mn-cs"/>
                </a:rPr>
                <a:t>VLLV</a:t>
              </a:r>
              <a:endParaRPr lang="fi-FI" sz="2200" b="1">
                <a:solidFill>
                  <a:srgbClr val="E5FFFF"/>
                </a:solidFill>
                <a:effectLst>
                  <a:outerShdw blurRad="38100" dist="38100" dir="2700000" algn="tl">
                    <a:srgbClr val="000000"/>
                  </a:outerShdw>
                </a:effectLst>
                <a:latin typeface="Times New Roman" charset="0"/>
                <a:ea typeface="+mn-ea"/>
                <a:cs typeface="+mn-cs"/>
              </a:endParaRPr>
            </a:p>
          </p:txBody>
        </p:sp>
        <p:sp>
          <p:nvSpPr>
            <p:cNvPr id="10276" name="Line 8"/>
            <p:cNvSpPr>
              <a:spLocks noChangeShapeType="1"/>
            </p:cNvSpPr>
            <p:nvPr/>
          </p:nvSpPr>
          <p:spPr bwMode="auto">
            <a:xfrm>
              <a:off x="768" y="1824"/>
              <a:ext cx="0" cy="1872"/>
            </a:xfrm>
            <a:prstGeom prst="line">
              <a:avLst/>
            </a:prstGeom>
            <a:noFill/>
            <a:ln w="38100">
              <a:solidFill>
                <a:srgbClr val="FE9B03"/>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sp>
          <p:nvSpPr>
            <p:cNvPr id="10277" name="Line 9"/>
            <p:cNvSpPr>
              <a:spLocks noChangeShapeType="1"/>
            </p:cNvSpPr>
            <p:nvPr/>
          </p:nvSpPr>
          <p:spPr bwMode="auto">
            <a:xfrm>
              <a:off x="768" y="2640"/>
              <a:ext cx="336" cy="0"/>
            </a:xfrm>
            <a:prstGeom prst="line">
              <a:avLst/>
            </a:prstGeom>
            <a:noFill/>
            <a:ln w="38100">
              <a:solidFill>
                <a:srgbClr val="FE9B0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78" name="Line 10"/>
            <p:cNvSpPr>
              <a:spLocks noChangeShapeType="1"/>
            </p:cNvSpPr>
            <p:nvPr/>
          </p:nvSpPr>
          <p:spPr bwMode="auto">
            <a:xfrm>
              <a:off x="768" y="3696"/>
              <a:ext cx="336" cy="0"/>
            </a:xfrm>
            <a:prstGeom prst="line">
              <a:avLst/>
            </a:prstGeom>
            <a:noFill/>
            <a:ln w="38100">
              <a:solidFill>
                <a:srgbClr val="FE9B0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grpSp>
      <p:sp>
        <p:nvSpPr>
          <p:cNvPr id="18443" name="Rectangle 11"/>
          <p:cNvSpPr>
            <a:spLocks noChangeArrowheads="1"/>
          </p:cNvSpPr>
          <p:nvPr/>
        </p:nvSpPr>
        <p:spPr bwMode="auto">
          <a:xfrm>
            <a:off x="525016" y="1447800"/>
            <a:ext cx="4191000" cy="457200"/>
          </a:xfrm>
          <a:prstGeom prst="rect">
            <a:avLst/>
          </a:prstGeom>
          <a:noFill/>
          <a:ln w="12700">
            <a:noFill/>
            <a:miter lim="800000"/>
            <a:headEnd/>
            <a:tailEnd/>
          </a:ln>
          <a:effectLst/>
        </p:spPr>
        <p:txBody>
          <a:bodyPr lIns="90488" tIns="44450" rIns="90488" bIns="44450"/>
          <a:lstStyle/>
          <a:p>
            <a:pPr marL="342900" indent="-342900">
              <a:spcBef>
                <a:spcPct val="20000"/>
              </a:spcBef>
              <a:buClr>
                <a:srgbClr val="00CCFF"/>
              </a:buClr>
              <a:buSzPct val="65000"/>
              <a:buFont typeface="Wingdings" pitchFamily="2" charset="2"/>
              <a:buNone/>
              <a:defRPr/>
            </a:pPr>
            <a:r>
              <a:rPr lang="fi-FI" sz="2400" b="1" dirty="0">
                <a:solidFill>
                  <a:srgbClr val="EF9100"/>
                </a:solidFill>
                <a:effectLst>
                  <a:outerShdw blurRad="38100" dist="38100" dir="2700000" algn="tl">
                    <a:srgbClr val="000000"/>
                  </a:outerShdw>
                </a:effectLst>
                <a:latin typeface="Tahoma" charset="0"/>
                <a:ea typeface="+mn-ea"/>
                <a:cs typeface="+mn-cs"/>
              </a:rPr>
              <a:t>HALLINNOLLINEN LINJA</a:t>
            </a:r>
            <a:endParaRPr lang="fi-FI" sz="2400" dirty="0">
              <a:solidFill>
                <a:srgbClr val="FFFFFF"/>
              </a:solidFill>
              <a:effectLst>
                <a:outerShdw blurRad="38100" dist="38100" dir="2700000" algn="tl">
                  <a:srgbClr val="000000"/>
                </a:outerShdw>
              </a:effectLst>
              <a:latin typeface="Tahoma" charset="0"/>
              <a:ea typeface="+mn-ea"/>
              <a:cs typeface="+mn-cs"/>
            </a:endParaRPr>
          </a:p>
        </p:txBody>
      </p:sp>
      <p:sp>
        <p:nvSpPr>
          <p:cNvPr id="18444" name="Rectangle 12"/>
          <p:cNvSpPr>
            <a:spLocks noChangeArrowheads="1"/>
          </p:cNvSpPr>
          <p:nvPr/>
        </p:nvSpPr>
        <p:spPr bwMode="auto">
          <a:xfrm>
            <a:off x="4866456" y="1447800"/>
            <a:ext cx="3810000" cy="457200"/>
          </a:xfrm>
          <a:prstGeom prst="rect">
            <a:avLst/>
          </a:prstGeom>
          <a:noFill/>
          <a:ln w="12700">
            <a:noFill/>
            <a:miter lim="800000"/>
            <a:headEnd/>
            <a:tailEnd/>
          </a:ln>
          <a:effectLst/>
        </p:spPr>
        <p:txBody>
          <a:bodyPr lIns="90488" tIns="44450" rIns="90488" bIns="44450"/>
          <a:lstStyle/>
          <a:p>
            <a:pPr marL="342900" indent="-342900">
              <a:spcBef>
                <a:spcPct val="20000"/>
              </a:spcBef>
              <a:buClr>
                <a:srgbClr val="00CCFF"/>
              </a:buClr>
              <a:buSzPct val="65000"/>
              <a:buFont typeface="Wingdings" pitchFamily="2" charset="2"/>
              <a:buNone/>
              <a:defRPr/>
            </a:pPr>
            <a:r>
              <a:rPr lang="fi-FI" sz="2400" b="1" dirty="0">
                <a:solidFill>
                  <a:srgbClr val="EF9100"/>
                </a:solidFill>
                <a:effectLst>
                  <a:outerShdw blurRad="38100" dist="38100" dir="2700000" algn="tl">
                    <a:srgbClr val="000000"/>
                  </a:outerShdw>
                </a:effectLst>
                <a:latin typeface="Tahoma" charset="0"/>
                <a:ea typeface="+mn-ea"/>
                <a:cs typeface="+mn-cs"/>
              </a:rPr>
              <a:t>OPERATIIVINEN LINJA</a:t>
            </a:r>
            <a:endParaRPr lang="fi-FI" sz="2400" dirty="0">
              <a:solidFill>
                <a:srgbClr val="FFFFFF"/>
              </a:solidFill>
              <a:effectLst>
                <a:outerShdw blurRad="38100" dist="38100" dir="2700000" algn="tl">
                  <a:srgbClr val="000000"/>
                </a:outerShdw>
              </a:effectLst>
              <a:latin typeface="Tahoma" charset="0"/>
              <a:ea typeface="+mn-ea"/>
              <a:cs typeface="+mn-cs"/>
            </a:endParaRPr>
          </a:p>
        </p:txBody>
      </p:sp>
      <p:sp>
        <p:nvSpPr>
          <p:cNvPr id="10246" name="Line 13"/>
          <p:cNvSpPr>
            <a:spLocks noChangeShapeType="1"/>
          </p:cNvSpPr>
          <p:nvPr/>
        </p:nvSpPr>
        <p:spPr bwMode="auto">
          <a:xfrm flipV="1">
            <a:off x="4191000" y="4724400"/>
            <a:ext cx="14478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grpSp>
        <p:nvGrpSpPr>
          <p:cNvPr id="10247" name="Group 14"/>
          <p:cNvGrpSpPr>
            <a:grpSpLocks/>
          </p:cNvGrpSpPr>
          <p:nvPr/>
        </p:nvGrpSpPr>
        <p:grpSpPr bwMode="auto">
          <a:xfrm>
            <a:off x="4191000" y="1828800"/>
            <a:ext cx="4648200" cy="4343400"/>
            <a:chOff x="2640" y="1200"/>
            <a:chExt cx="2928" cy="2736"/>
          </a:xfrm>
        </p:grpSpPr>
        <p:sp>
          <p:nvSpPr>
            <p:cNvPr id="18447" name="Oval 15"/>
            <p:cNvSpPr>
              <a:spLocks noChangeArrowheads="1"/>
            </p:cNvSpPr>
            <p:nvPr/>
          </p:nvSpPr>
          <p:spPr bwMode="auto">
            <a:xfrm>
              <a:off x="3888" y="1968"/>
              <a:ext cx="576" cy="576"/>
            </a:xfrm>
            <a:prstGeom prst="ellipse">
              <a:avLst/>
            </a:prstGeom>
            <a:solidFill>
              <a:srgbClr val="FF6600"/>
            </a:solidFill>
            <a:ln w="12700">
              <a:solidFill>
                <a:srgbClr val="FF9900"/>
              </a:solidFill>
              <a:round/>
              <a:headEnd/>
              <a:tailEnd/>
            </a:ln>
            <a:effectLst/>
          </p:spPr>
          <p:txBody>
            <a:bodyPr wrap="none" anchor="ctr"/>
            <a:lstStyle/>
            <a:p>
              <a:pPr algn="ctr" eaLnBrk="0" hangingPunct="0">
                <a:buClr>
                  <a:srgbClr val="000000"/>
                </a:buClr>
                <a:buSzPct val="100000"/>
                <a:buFont typeface="Times New Roman" pitchFamily="16" charset="0"/>
                <a:buNone/>
                <a:defRPr/>
              </a:pPr>
              <a:r>
                <a:rPr lang="fi-FI" sz="2200" b="1">
                  <a:solidFill>
                    <a:srgbClr val="E5FFFF"/>
                  </a:solidFill>
                  <a:latin typeface="Times New Roman" charset="0"/>
                  <a:ea typeface="+mn-ea"/>
                  <a:cs typeface="+mn-cs"/>
                </a:rPr>
                <a:t>SMC</a:t>
              </a:r>
              <a:endParaRPr lang="fi-FI" sz="2200" b="1">
                <a:solidFill>
                  <a:srgbClr val="E5FFFF"/>
                </a:solidFill>
                <a:effectLst>
                  <a:outerShdw blurRad="38100" dist="38100" dir="2700000" algn="tl">
                    <a:srgbClr val="000000"/>
                  </a:outerShdw>
                </a:effectLst>
                <a:latin typeface="Times New Roman" charset="0"/>
                <a:ea typeface="+mn-ea"/>
                <a:cs typeface="+mn-cs"/>
              </a:endParaRPr>
            </a:p>
          </p:txBody>
        </p:sp>
        <p:sp>
          <p:nvSpPr>
            <p:cNvPr id="18448" name="Oval 16"/>
            <p:cNvSpPr>
              <a:spLocks noChangeArrowheads="1"/>
            </p:cNvSpPr>
            <p:nvPr/>
          </p:nvSpPr>
          <p:spPr bwMode="auto">
            <a:xfrm>
              <a:off x="3888" y="2640"/>
              <a:ext cx="576" cy="576"/>
            </a:xfrm>
            <a:prstGeom prst="ellipse">
              <a:avLst/>
            </a:prstGeom>
            <a:solidFill>
              <a:srgbClr val="3366FF"/>
            </a:solidFill>
            <a:ln w="12700">
              <a:solidFill>
                <a:srgbClr val="FF9900"/>
              </a:solidFill>
              <a:round/>
              <a:headEnd/>
              <a:tailEnd/>
            </a:ln>
            <a:effectLst/>
          </p:spPr>
          <p:txBody>
            <a:bodyPr wrap="none" anchor="ctr"/>
            <a:lstStyle/>
            <a:p>
              <a:pPr algn="ctr" eaLnBrk="0" hangingPunct="0">
                <a:buClr>
                  <a:srgbClr val="000000"/>
                </a:buClr>
                <a:buSzPct val="100000"/>
                <a:buFont typeface="Times New Roman" pitchFamily="16" charset="0"/>
                <a:buNone/>
                <a:defRPr/>
              </a:pPr>
              <a:r>
                <a:rPr lang="fi-FI" sz="2200" b="1">
                  <a:solidFill>
                    <a:srgbClr val="E5FFFF"/>
                  </a:solidFill>
                  <a:latin typeface="Times New Roman" charset="0"/>
                  <a:ea typeface="+mn-ea"/>
                  <a:cs typeface="+mn-cs"/>
                </a:rPr>
                <a:t>SRU</a:t>
              </a:r>
              <a:endParaRPr lang="fi-FI" sz="2200" b="1">
                <a:solidFill>
                  <a:srgbClr val="E5FFFF"/>
                </a:solidFill>
                <a:effectLst>
                  <a:outerShdw blurRad="38100" dist="38100" dir="2700000" algn="tl">
                    <a:srgbClr val="000000"/>
                  </a:outerShdw>
                </a:effectLst>
                <a:latin typeface="Times New Roman" charset="0"/>
                <a:ea typeface="+mn-ea"/>
                <a:cs typeface="+mn-cs"/>
              </a:endParaRPr>
            </a:p>
          </p:txBody>
        </p:sp>
        <p:sp>
          <p:nvSpPr>
            <p:cNvPr id="18449" name="Oval 17"/>
            <p:cNvSpPr>
              <a:spLocks noChangeArrowheads="1"/>
            </p:cNvSpPr>
            <p:nvPr/>
          </p:nvSpPr>
          <p:spPr bwMode="auto">
            <a:xfrm>
              <a:off x="3888" y="3360"/>
              <a:ext cx="576" cy="576"/>
            </a:xfrm>
            <a:prstGeom prst="ellipse">
              <a:avLst/>
            </a:prstGeom>
            <a:solidFill>
              <a:srgbClr val="FF0000"/>
            </a:solidFill>
            <a:ln w="12700">
              <a:solidFill>
                <a:srgbClr val="FF9900"/>
              </a:solidFill>
              <a:round/>
              <a:headEnd/>
              <a:tailEnd/>
            </a:ln>
            <a:effectLst/>
          </p:spPr>
          <p:txBody>
            <a:bodyPr wrap="none" anchor="ctr"/>
            <a:lstStyle/>
            <a:p>
              <a:pPr algn="ctr" eaLnBrk="0" hangingPunct="0">
                <a:buClr>
                  <a:srgbClr val="000000"/>
                </a:buClr>
                <a:buSzPct val="100000"/>
                <a:buFont typeface="Times New Roman" pitchFamily="16" charset="0"/>
                <a:buNone/>
                <a:defRPr/>
              </a:pPr>
              <a:r>
                <a:rPr lang="fi-FI" sz="2200" b="1">
                  <a:solidFill>
                    <a:srgbClr val="E5FFFF"/>
                  </a:solidFill>
                  <a:latin typeface="Times New Roman" charset="0"/>
                  <a:ea typeface="+mn-ea"/>
                  <a:cs typeface="+mn-cs"/>
                </a:rPr>
                <a:t>DV</a:t>
              </a:r>
              <a:endParaRPr lang="fi-FI" sz="2200" b="1">
                <a:solidFill>
                  <a:srgbClr val="E5FFFF"/>
                </a:solidFill>
                <a:effectLst>
                  <a:outerShdw blurRad="38100" dist="38100" dir="2700000" algn="tl">
                    <a:srgbClr val="000000"/>
                  </a:outerShdw>
                </a:effectLst>
                <a:latin typeface="Times New Roman" charset="0"/>
                <a:ea typeface="+mn-ea"/>
                <a:cs typeface="+mn-cs"/>
              </a:endParaRPr>
            </a:p>
          </p:txBody>
        </p:sp>
        <p:sp>
          <p:nvSpPr>
            <p:cNvPr id="18450" name="Oval 18"/>
            <p:cNvSpPr>
              <a:spLocks noChangeArrowheads="1"/>
            </p:cNvSpPr>
            <p:nvPr/>
          </p:nvSpPr>
          <p:spPr bwMode="auto">
            <a:xfrm>
              <a:off x="3360" y="2256"/>
              <a:ext cx="432" cy="432"/>
            </a:xfrm>
            <a:prstGeom prst="ellipse">
              <a:avLst/>
            </a:prstGeom>
            <a:solidFill>
              <a:srgbClr val="3366FF"/>
            </a:solidFill>
            <a:ln w="12700">
              <a:solidFill>
                <a:srgbClr val="FF9900"/>
              </a:solidFill>
              <a:round/>
              <a:headEnd/>
              <a:tailEnd/>
            </a:ln>
            <a:effectLst/>
          </p:spPr>
          <p:txBody>
            <a:bodyPr wrap="none" anchor="ctr"/>
            <a:lstStyle/>
            <a:p>
              <a:pPr algn="ctr" eaLnBrk="0" hangingPunct="0">
                <a:buClr>
                  <a:srgbClr val="000000"/>
                </a:buClr>
                <a:buSzPct val="100000"/>
                <a:buFont typeface="Times New Roman" pitchFamily="16" charset="0"/>
                <a:buNone/>
                <a:defRPr/>
              </a:pPr>
              <a:r>
                <a:rPr lang="fi-FI" sz="2200" b="1">
                  <a:solidFill>
                    <a:srgbClr val="E5FFFF"/>
                  </a:solidFill>
                  <a:latin typeface="Times New Roman" charset="0"/>
                  <a:ea typeface="+mn-ea"/>
                  <a:cs typeface="+mn-cs"/>
                </a:rPr>
                <a:t>ACO</a:t>
              </a:r>
              <a:endParaRPr lang="fi-FI" sz="2200" b="1">
                <a:solidFill>
                  <a:srgbClr val="E5FFFF"/>
                </a:solidFill>
                <a:effectLst>
                  <a:outerShdw blurRad="38100" dist="38100" dir="2700000" algn="tl">
                    <a:srgbClr val="000000"/>
                  </a:outerShdw>
                </a:effectLst>
                <a:latin typeface="Times New Roman" charset="0"/>
                <a:ea typeface="+mn-ea"/>
                <a:cs typeface="+mn-cs"/>
              </a:endParaRPr>
            </a:p>
          </p:txBody>
        </p:sp>
        <p:sp>
          <p:nvSpPr>
            <p:cNvPr id="18451" name="Oval 19"/>
            <p:cNvSpPr>
              <a:spLocks noChangeArrowheads="1"/>
            </p:cNvSpPr>
            <p:nvPr/>
          </p:nvSpPr>
          <p:spPr bwMode="auto">
            <a:xfrm>
              <a:off x="4512" y="2304"/>
              <a:ext cx="432" cy="432"/>
            </a:xfrm>
            <a:prstGeom prst="ellipse">
              <a:avLst/>
            </a:prstGeom>
            <a:solidFill>
              <a:srgbClr val="3366FF"/>
            </a:solidFill>
            <a:ln w="12700">
              <a:solidFill>
                <a:srgbClr val="FF9900"/>
              </a:solidFill>
              <a:round/>
              <a:headEnd/>
              <a:tailEnd/>
            </a:ln>
            <a:effectLst/>
          </p:spPr>
          <p:txBody>
            <a:bodyPr wrap="none" anchor="ctr"/>
            <a:lstStyle/>
            <a:p>
              <a:pPr algn="ctr" eaLnBrk="0" hangingPunct="0">
                <a:buClr>
                  <a:srgbClr val="000000"/>
                </a:buClr>
                <a:buSzPct val="100000"/>
                <a:buFont typeface="Times New Roman" pitchFamily="16" charset="0"/>
                <a:buNone/>
                <a:defRPr/>
              </a:pPr>
              <a:r>
                <a:rPr lang="fi-FI" sz="2200" b="1">
                  <a:solidFill>
                    <a:srgbClr val="E5FFFF"/>
                  </a:solidFill>
                  <a:latin typeface="Times New Roman" charset="0"/>
                  <a:ea typeface="+mn-ea"/>
                  <a:cs typeface="+mn-cs"/>
                </a:rPr>
                <a:t>OSC</a:t>
              </a:r>
              <a:endParaRPr lang="fi-FI" sz="2200" b="1">
                <a:solidFill>
                  <a:srgbClr val="E5FFFF"/>
                </a:solidFill>
                <a:effectLst>
                  <a:outerShdw blurRad="38100" dist="38100" dir="2700000" algn="tl">
                    <a:srgbClr val="000000"/>
                  </a:outerShdw>
                </a:effectLst>
                <a:latin typeface="Times New Roman" charset="0"/>
                <a:ea typeface="+mn-ea"/>
                <a:cs typeface="+mn-cs"/>
              </a:endParaRPr>
            </a:p>
          </p:txBody>
        </p:sp>
        <p:sp>
          <p:nvSpPr>
            <p:cNvPr id="10258" name="Line 20"/>
            <p:cNvSpPr>
              <a:spLocks noChangeShapeType="1"/>
            </p:cNvSpPr>
            <p:nvPr/>
          </p:nvSpPr>
          <p:spPr bwMode="auto">
            <a:xfrm>
              <a:off x="4176" y="1776"/>
              <a:ext cx="0" cy="192"/>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59" name="Line 21"/>
            <p:cNvSpPr>
              <a:spLocks noChangeShapeType="1"/>
            </p:cNvSpPr>
            <p:nvPr/>
          </p:nvSpPr>
          <p:spPr bwMode="auto">
            <a:xfrm>
              <a:off x="4176" y="2544"/>
              <a:ext cx="0" cy="96"/>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60" name="Line 22"/>
            <p:cNvSpPr>
              <a:spLocks noChangeShapeType="1"/>
            </p:cNvSpPr>
            <p:nvPr/>
          </p:nvSpPr>
          <p:spPr bwMode="auto">
            <a:xfrm>
              <a:off x="4128" y="3216"/>
              <a:ext cx="0" cy="144"/>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61" name="Line 23"/>
            <p:cNvSpPr>
              <a:spLocks noChangeShapeType="1"/>
            </p:cNvSpPr>
            <p:nvPr/>
          </p:nvSpPr>
          <p:spPr bwMode="auto">
            <a:xfrm flipV="1">
              <a:off x="4224" y="3216"/>
              <a:ext cx="0" cy="144"/>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62" name="Line 24"/>
            <p:cNvSpPr>
              <a:spLocks noChangeShapeType="1"/>
            </p:cNvSpPr>
            <p:nvPr/>
          </p:nvSpPr>
          <p:spPr bwMode="auto">
            <a:xfrm flipH="1">
              <a:off x="3744" y="2304"/>
              <a:ext cx="144" cy="48"/>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63" name="Line 25"/>
            <p:cNvSpPr>
              <a:spLocks noChangeShapeType="1"/>
            </p:cNvSpPr>
            <p:nvPr/>
          </p:nvSpPr>
          <p:spPr bwMode="auto">
            <a:xfrm flipV="1">
              <a:off x="3792" y="2400"/>
              <a:ext cx="144" cy="48"/>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64" name="Line 26"/>
            <p:cNvSpPr>
              <a:spLocks noChangeShapeType="1"/>
            </p:cNvSpPr>
            <p:nvPr/>
          </p:nvSpPr>
          <p:spPr bwMode="auto">
            <a:xfrm>
              <a:off x="3696" y="2640"/>
              <a:ext cx="240" cy="192"/>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65" name="Line 27"/>
            <p:cNvSpPr>
              <a:spLocks noChangeShapeType="1"/>
            </p:cNvSpPr>
            <p:nvPr/>
          </p:nvSpPr>
          <p:spPr bwMode="auto">
            <a:xfrm>
              <a:off x="4464" y="2304"/>
              <a:ext cx="96" cy="96"/>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66" name="Line 28"/>
            <p:cNvSpPr>
              <a:spLocks noChangeShapeType="1"/>
            </p:cNvSpPr>
            <p:nvPr/>
          </p:nvSpPr>
          <p:spPr bwMode="auto">
            <a:xfrm flipH="1" flipV="1">
              <a:off x="4416" y="2400"/>
              <a:ext cx="96" cy="48"/>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67" name="Line 29"/>
            <p:cNvSpPr>
              <a:spLocks noChangeShapeType="1"/>
            </p:cNvSpPr>
            <p:nvPr/>
          </p:nvSpPr>
          <p:spPr bwMode="auto">
            <a:xfrm flipH="1">
              <a:off x="4416" y="2688"/>
              <a:ext cx="192" cy="144"/>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8462" name="Oval 30"/>
            <p:cNvSpPr>
              <a:spLocks noChangeArrowheads="1"/>
            </p:cNvSpPr>
            <p:nvPr/>
          </p:nvSpPr>
          <p:spPr bwMode="auto">
            <a:xfrm>
              <a:off x="4320" y="1344"/>
              <a:ext cx="576" cy="576"/>
            </a:xfrm>
            <a:prstGeom prst="ellipse">
              <a:avLst/>
            </a:prstGeom>
            <a:solidFill>
              <a:schemeClr val="accent1"/>
            </a:solidFill>
            <a:ln w="12700">
              <a:solidFill>
                <a:srgbClr val="FF9900"/>
              </a:solidFill>
              <a:round/>
              <a:headEnd/>
              <a:tailEnd/>
            </a:ln>
            <a:effectLst/>
          </p:spPr>
          <p:txBody>
            <a:bodyPr wrap="none" anchor="ctr"/>
            <a:lstStyle/>
            <a:p>
              <a:pPr algn="ctr" eaLnBrk="0" hangingPunct="0">
                <a:buClr>
                  <a:srgbClr val="000000"/>
                </a:buClr>
                <a:buSzPct val="100000"/>
                <a:buFont typeface="Times New Roman" pitchFamily="16" charset="0"/>
                <a:buNone/>
                <a:defRPr/>
              </a:pPr>
              <a:r>
                <a:rPr lang="fi-FI" sz="2000" b="1">
                  <a:latin typeface="Times New Roman" charset="0"/>
                  <a:ea typeface="+mn-ea"/>
                  <a:cs typeface="+mn-cs"/>
                </a:rPr>
                <a:t>   JORY</a:t>
              </a:r>
              <a:endParaRPr lang="fi-FI" sz="2200" b="1">
                <a:effectLst>
                  <a:outerShdw blurRad="38100" dist="38100" dir="2700000" algn="tl">
                    <a:srgbClr val="000000"/>
                  </a:outerShdw>
                </a:effectLst>
                <a:latin typeface="Times New Roman" charset="0"/>
                <a:ea typeface="+mn-ea"/>
                <a:cs typeface="+mn-cs"/>
              </a:endParaRPr>
            </a:p>
          </p:txBody>
        </p:sp>
        <p:sp>
          <p:nvSpPr>
            <p:cNvPr id="18463" name="Oval 31"/>
            <p:cNvSpPr>
              <a:spLocks noChangeArrowheads="1"/>
            </p:cNvSpPr>
            <p:nvPr/>
          </p:nvSpPr>
          <p:spPr bwMode="auto">
            <a:xfrm>
              <a:off x="3888" y="1248"/>
              <a:ext cx="576" cy="576"/>
            </a:xfrm>
            <a:prstGeom prst="ellipse">
              <a:avLst/>
            </a:prstGeom>
            <a:solidFill>
              <a:srgbClr val="FF6600"/>
            </a:solidFill>
            <a:ln w="12700">
              <a:solidFill>
                <a:srgbClr val="FF9900"/>
              </a:solidFill>
              <a:round/>
              <a:headEnd/>
              <a:tailEnd/>
            </a:ln>
            <a:effectLst/>
          </p:spPr>
          <p:txBody>
            <a:bodyPr wrap="none" anchor="ctr"/>
            <a:lstStyle/>
            <a:p>
              <a:pPr algn="ctr" eaLnBrk="0" hangingPunct="0">
                <a:buClr>
                  <a:srgbClr val="000000"/>
                </a:buClr>
                <a:buSzPct val="100000"/>
                <a:buFont typeface="Times New Roman" pitchFamily="16" charset="0"/>
                <a:buNone/>
                <a:defRPr/>
              </a:pPr>
              <a:r>
                <a:rPr lang="fi-FI" sz="2200" b="1">
                  <a:solidFill>
                    <a:srgbClr val="E5FFFF"/>
                  </a:solidFill>
                  <a:latin typeface="Times New Roman" charset="0"/>
                  <a:ea typeface="+mn-ea"/>
                  <a:cs typeface="+mn-cs"/>
                </a:rPr>
                <a:t>SC</a:t>
              </a:r>
              <a:endParaRPr lang="fi-FI" sz="2200" b="1">
                <a:solidFill>
                  <a:srgbClr val="E5FFFF"/>
                </a:solidFill>
                <a:effectLst>
                  <a:outerShdw blurRad="38100" dist="38100" dir="2700000" algn="tl">
                    <a:srgbClr val="000000"/>
                  </a:outerShdw>
                </a:effectLst>
                <a:latin typeface="Times New Roman" charset="0"/>
                <a:ea typeface="+mn-ea"/>
                <a:cs typeface="+mn-cs"/>
              </a:endParaRPr>
            </a:p>
          </p:txBody>
        </p:sp>
        <p:sp>
          <p:nvSpPr>
            <p:cNvPr id="18464" name="Rectangle 32"/>
            <p:cNvSpPr>
              <a:spLocks noChangeArrowheads="1"/>
            </p:cNvSpPr>
            <p:nvPr/>
          </p:nvSpPr>
          <p:spPr bwMode="auto">
            <a:xfrm>
              <a:off x="5040" y="1200"/>
              <a:ext cx="528" cy="1632"/>
            </a:xfrm>
            <a:prstGeom prst="rect">
              <a:avLst/>
            </a:prstGeom>
            <a:solidFill>
              <a:schemeClr val="accent1"/>
            </a:solidFill>
            <a:ln w="12700">
              <a:solidFill>
                <a:srgbClr val="FF9900"/>
              </a:solidFill>
              <a:miter lim="800000"/>
              <a:headEnd/>
              <a:tailEnd/>
            </a:ln>
            <a:effectLst/>
          </p:spPr>
          <p:txBody>
            <a:bodyPr wrap="none" anchor="ctr"/>
            <a:lstStyle/>
            <a:p>
              <a:pPr algn="ctr" eaLnBrk="0" hangingPunct="0">
                <a:buClr>
                  <a:srgbClr val="000000"/>
                </a:buClr>
                <a:buSzPct val="100000"/>
                <a:buFont typeface="Times New Roman" pitchFamily="16" charset="0"/>
                <a:buNone/>
                <a:defRPr/>
              </a:pPr>
              <a:r>
                <a:rPr lang="fi-FI" sz="1400" b="1" dirty="0">
                  <a:latin typeface="Times New Roman" charset="0"/>
                  <a:ea typeface="+mn-ea"/>
                  <a:cs typeface="+mn-cs"/>
                </a:rPr>
                <a:t>MUUT</a:t>
              </a:r>
            </a:p>
            <a:p>
              <a:pPr algn="ctr" eaLnBrk="0" hangingPunct="0">
                <a:buClr>
                  <a:srgbClr val="000000"/>
                </a:buClr>
                <a:buSzPct val="100000"/>
                <a:buFont typeface="Times New Roman" pitchFamily="16" charset="0"/>
                <a:buNone/>
                <a:defRPr/>
              </a:pPr>
              <a:endParaRPr lang="fi-FI" sz="1400" b="1" dirty="0">
                <a:latin typeface="Times New Roman" charset="0"/>
                <a:ea typeface="+mn-ea"/>
                <a:cs typeface="+mn-cs"/>
              </a:endParaRPr>
            </a:p>
            <a:p>
              <a:pPr algn="ctr" eaLnBrk="0" hangingPunct="0">
                <a:buClr>
                  <a:srgbClr val="000000"/>
                </a:buClr>
                <a:buSzPct val="100000"/>
                <a:buFont typeface="Times New Roman" pitchFamily="16" charset="0"/>
                <a:buNone/>
                <a:defRPr/>
              </a:pPr>
              <a:r>
                <a:rPr lang="fi-FI" sz="1400" b="1" dirty="0">
                  <a:latin typeface="Times New Roman" charset="0"/>
                  <a:ea typeface="+mn-ea"/>
                  <a:cs typeface="+mn-cs"/>
                </a:rPr>
                <a:t> ORGA-</a:t>
              </a:r>
            </a:p>
            <a:p>
              <a:pPr algn="ctr" eaLnBrk="0" hangingPunct="0">
                <a:buClr>
                  <a:srgbClr val="000000"/>
                </a:buClr>
                <a:buSzPct val="100000"/>
                <a:buFont typeface="Times New Roman" pitchFamily="16" charset="0"/>
                <a:buNone/>
                <a:defRPr/>
              </a:pPr>
              <a:endParaRPr lang="fi-FI" sz="1400" b="1" dirty="0">
                <a:latin typeface="Times New Roman" charset="0"/>
                <a:ea typeface="+mn-ea"/>
                <a:cs typeface="+mn-cs"/>
              </a:endParaRPr>
            </a:p>
            <a:p>
              <a:pPr algn="ctr" eaLnBrk="0" hangingPunct="0">
                <a:buClr>
                  <a:srgbClr val="000000"/>
                </a:buClr>
                <a:buSzPct val="100000"/>
                <a:buFont typeface="Times New Roman" pitchFamily="16" charset="0"/>
                <a:buNone/>
                <a:defRPr/>
              </a:pPr>
              <a:r>
                <a:rPr lang="fi-FI" sz="1400" b="1" dirty="0">
                  <a:latin typeface="Times New Roman" charset="0"/>
                  <a:ea typeface="+mn-ea"/>
                  <a:cs typeface="+mn-cs"/>
                </a:rPr>
                <a:t>NISAA-</a:t>
              </a:r>
            </a:p>
            <a:p>
              <a:pPr algn="ctr" eaLnBrk="0" hangingPunct="0">
                <a:buClr>
                  <a:srgbClr val="000000"/>
                </a:buClr>
                <a:buSzPct val="100000"/>
                <a:buFont typeface="Times New Roman" pitchFamily="16" charset="0"/>
                <a:buNone/>
                <a:defRPr/>
              </a:pPr>
              <a:endParaRPr lang="fi-FI" sz="1400" b="1" dirty="0">
                <a:latin typeface="Times New Roman" charset="0"/>
                <a:ea typeface="+mn-ea"/>
                <a:cs typeface="+mn-cs"/>
              </a:endParaRPr>
            </a:p>
            <a:p>
              <a:pPr algn="ctr" eaLnBrk="0" hangingPunct="0">
                <a:buClr>
                  <a:srgbClr val="000000"/>
                </a:buClr>
                <a:buSzPct val="100000"/>
                <a:buFont typeface="Times New Roman" pitchFamily="16" charset="0"/>
                <a:buNone/>
                <a:defRPr/>
              </a:pPr>
              <a:r>
                <a:rPr lang="fi-FI" sz="1400" b="1" dirty="0">
                  <a:latin typeface="Times New Roman" charset="0"/>
                  <a:ea typeface="+mn-ea"/>
                  <a:cs typeface="+mn-cs"/>
                </a:rPr>
                <a:t>TIOT</a:t>
              </a:r>
              <a:endParaRPr lang="fi-FI" sz="1400" b="1" dirty="0">
                <a:effectLst>
                  <a:outerShdw blurRad="38100" dist="38100" dir="2700000" algn="tl">
                    <a:srgbClr val="000000"/>
                  </a:outerShdw>
                </a:effectLst>
                <a:latin typeface="Times New Roman" charset="0"/>
                <a:ea typeface="+mn-ea"/>
                <a:cs typeface="+mn-cs"/>
              </a:endParaRPr>
            </a:p>
          </p:txBody>
        </p:sp>
        <p:sp>
          <p:nvSpPr>
            <p:cNvPr id="10271" name="Line 33"/>
            <p:cNvSpPr>
              <a:spLocks noChangeShapeType="1"/>
            </p:cNvSpPr>
            <p:nvPr/>
          </p:nvSpPr>
          <p:spPr bwMode="auto">
            <a:xfrm>
              <a:off x="4896" y="1584"/>
              <a:ext cx="288" cy="0"/>
            </a:xfrm>
            <a:prstGeom prst="line">
              <a:avLst/>
            </a:prstGeom>
            <a:noFill/>
            <a:ln w="127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72" name="Line 34"/>
            <p:cNvSpPr>
              <a:spLocks noChangeShapeType="1"/>
            </p:cNvSpPr>
            <p:nvPr/>
          </p:nvSpPr>
          <p:spPr bwMode="auto">
            <a:xfrm flipV="1">
              <a:off x="2640" y="1632"/>
              <a:ext cx="1248" cy="1008"/>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grpSp>
      <p:sp>
        <p:nvSpPr>
          <p:cNvPr id="10248" name="Oval 35"/>
          <p:cNvSpPr>
            <a:spLocks noChangeArrowheads="1"/>
          </p:cNvSpPr>
          <p:nvPr/>
        </p:nvSpPr>
        <p:spPr bwMode="auto">
          <a:xfrm>
            <a:off x="4932363" y="2133600"/>
            <a:ext cx="935037" cy="790575"/>
          </a:xfrm>
          <a:prstGeom prst="ellipse">
            <a:avLst/>
          </a:prstGeom>
          <a:solidFill>
            <a:srgbClr val="FFFF00"/>
          </a:solidFill>
          <a:ln w="25400">
            <a:solidFill>
              <a:schemeClr val="tx1"/>
            </a:solidFill>
            <a:round/>
            <a:headEnd/>
            <a:tailEnd/>
          </a:ln>
        </p:spPr>
        <p:txBody>
          <a:bodyPr wrap="none" anchor="ctr"/>
          <a:lstStyle/>
          <a:p>
            <a:pPr>
              <a:buClr>
                <a:srgbClr val="000000"/>
              </a:buClr>
              <a:buSzPct val="100000"/>
              <a:buFont typeface="Times New Roman" pitchFamily="18" charset="0"/>
              <a:buNone/>
            </a:pPr>
            <a:endParaRPr lang="fi-FI" altLang="fi-FI" sz="1800">
              <a:solidFill>
                <a:srgbClr val="FFFFFF"/>
              </a:solidFill>
              <a:latin typeface="Tahoma" pitchFamily="34" charset="0"/>
            </a:endParaRPr>
          </a:p>
        </p:txBody>
      </p:sp>
      <p:sp>
        <p:nvSpPr>
          <p:cNvPr id="10249" name="Text Box 36"/>
          <p:cNvSpPr txBox="1">
            <a:spLocks noChangeArrowheads="1"/>
          </p:cNvSpPr>
          <p:nvPr/>
        </p:nvSpPr>
        <p:spPr bwMode="auto">
          <a:xfrm>
            <a:off x="5003800" y="2205038"/>
            <a:ext cx="792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eaLnBrk="0" hangingPunct="0">
              <a:spcBef>
                <a:spcPct val="50000"/>
              </a:spcBef>
              <a:buClr>
                <a:srgbClr val="000000"/>
              </a:buClr>
              <a:buSzPct val="100000"/>
              <a:buFont typeface="Times New Roman" pitchFamily="18" charset="0"/>
              <a:buNone/>
            </a:pPr>
            <a:r>
              <a:rPr lang="fi-FI" altLang="fi-FI" sz="1400" b="1">
                <a:solidFill>
                  <a:srgbClr val="003366"/>
                </a:solidFill>
                <a:latin typeface="Times New Roman" pitchFamily="18" charset="0"/>
              </a:rPr>
              <a:t>TIEDOTUS</a:t>
            </a:r>
          </a:p>
        </p:txBody>
      </p:sp>
      <p:sp>
        <p:nvSpPr>
          <p:cNvPr id="10250" name="Line 37"/>
          <p:cNvSpPr>
            <a:spLocks noChangeShapeType="1"/>
          </p:cNvSpPr>
          <p:nvPr/>
        </p:nvSpPr>
        <p:spPr bwMode="auto">
          <a:xfrm flipH="1">
            <a:off x="5867400" y="2276475"/>
            <a:ext cx="288925" cy="73025"/>
          </a:xfrm>
          <a:prstGeom prst="line">
            <a:avLst/>
          </a:prstGeom>
          <a:noFill/>
          <a:ln w="254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i-FI"/>
          </a:p>
        </p:txBody>
      </p:sp>
      <p:sp>
        <p:nvSpPr>
          <p:cNvPr id="10251" name="Text Box 38"/>
          <p:cNvSpPr txBox="1">
            <a:spLocks noChangeArrowheads="1"/>
          </p:cNvSpPr>
          <p:nvPr/>
        </p:nvSpPr>
        <p:spPr bwMode="auto">
          <a:xfrm>
            <a:off x="1907704" y="2954687"/>
            <a:ext cx="2232496" cy="6413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Clr>
                <a:srgbClr val="000000"/>
              </a:buClr>
              <a:buSzPct val="100000"/>
              <a:buFont typeface="Times New Roman" pitchFamily="18" charset="0"/>
              <a:buNone/>
            </a:pPr>
            <a:r>
              <a:rPr lang="fi-FI" altLang="fi-FI" sz="1800" dirty="0">
                <a:solidFill>
                  <a:schemeClr val="tx1"/>
                </a:solidFill>
                <a:latin typeface="Tahoma" pitchFamily="34" charset="0"/>
              </a:rPr>
              <a:t>Meripelastustoimen neuvottelukunta</a:t>
            </a:r>
          </a:p>
        </p:txBody>
      </p:sp>
      <p:sp>
        <p:nvSpPr>
          <p:cNvPr id="10252" name="Text Box 39"/>
          <p:cNvSpPr txBox="1">
            <a:spLocks noChangeArrowheads="1"/>
          </p:cNvSpPr>
          <p:nvPr/>
        </p:nvSpPr>
        <p:spPr bwMode="auto">
          <a:xfrm>
            <a:off x="2608263" y="29400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itchFamily="18" charset="0"/>
              <a:buNone/>
            </a:pPr>
            <a:endParaRPr lang="fi-FI" altLang="fi-FI" sz="1800">
              <a:solidFill>
                <a:srgbClr val="FFFFFF"/>
              </a:solidFill>
              <a:latin typeface="Tahoma" pitchFamily="34" charset="0"/>
            </a:endParaRPr>
          </a:p>
        </p:txBody>
      </p:sp>
    </p:spTree>
    <p:extLst>
      <p:ext uri="{BB962C8B-B14F-4D97-AF65-F5344CB8AC3E}">
        <p14:creationId xmlns:p14="http://schemas.microsoft.com/office/powerpoint/2010/main" val="2606563120"/>
      </p:ext>
    </p:extLst>
  </p:cSld>
  <p:clrMapOvr>
    <a:masterClrMapping/>
  </p:clrMapOvr>
  <p:transition advClick="0" advTm="5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Rectangle 2"/>
          <p:cNvSpPr>
            <a:spLocks noGrp="1" noChangeArrowheads="1"/>
          </p:cNvSpPr>
          <p:nvPr>
            <p:ph type="title"/>
          </p:nvPr>
        </p:nvSpPr>
        <p:spPr>
          <a:xfrm>
            <a:off x="2987824" y="44624"/>
            <a:ext cx="4978400" cy="922338"/>
          </a:xfrm>
        </p:spPr>
        <p:txBody>
          <a:bodyPr/>
          <a:lstStyle/>
          <a:p>
            <a:pPr eaLnBrk="1" hangingPunct="1"/>
            <a:r>
              <a:rPr lang="fi-FI" dirty="0"/>
              <a:t>Meripelastusorganisaatio</a:t>
            </a:r>
          </a:p>
        </p:txBody>
      </p:sp>
      <p:grpSp>
        <p:nvGrpSpPr>
          <p:cNvPr id="3" name="Organization Chart 4"/>
          <p:cNvGrpSpPr>
            <a:grpSpLocks/>
          </p:cNvGrpSpPr>
          <p:nvPr/>
        </p:nvGrpSpPr>
        <p:grpSpPr bwMode="auto">
          <a:xfrm>
            <a:off x="684213" y="1412875"/>
            <a:ext cx="8002587" cy="4784725"/>
            <a:chOff x="412" y="827"/>
            <a:chExt cx="2880" cy="2016"/>
          </a:xfrm>
        </p:grpSpPr>
        <p:cxnSp>
          <p:nvCxnSpPr>
            <p:cNvPr id="1028" name="_s1028"/>
            <p:cNvCxnSpPr>
              <a:cxnSpLocks noChangeShapeType="1"/>
              <a:stCxn id="11" idx="1"/>
              <a:endCxn id="5" idx="2"/>
            </p:cNvCxnSpPr>
            <p:nvPr/>
          </p:nvCxnSpPr>
          <p:spPr bwMode="auto">
            <a:xfrm rot="10800000">
              <a:off x="1852" y="1979"/>
              <a:ext cx="144" cy="288"/>
            </a:xfrm>
            <a:prstGeom prst="bentConnector2">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10" idx="0"/>
              <a:endCxn id="5" idx="2"/>
            </p:cNvCxnSpPr>
            <p:nvPr/>
          </p:nvCxnSpPr>
          <p:spPr bwMode="auto">
            <a:xfrm rot="5400000" flipH="1">
              <a:off x="2068" y="1763"/>
              <a:ext cx="576" cy="1008"/>
            </a:xfrm>
            <a:prstGeom prst="bentConnector3">
              <a:avLst>
                <a:gd name="adj1" fmla="val 8361"/>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9" idx="3"/>
              <a:endCxn id="5" idx="2"/>
            </p:cNvCxnSpPr>
            <p:nvPr/>
          </p:nvCxnSpPr>
          <p:spPr bwMode="auto">
            <a:xfrm flipV="1">
              <a:off x="1708" y="1979"/>
              <a:ext cx="144" cy="288"/>
            </a:xfrm>
            <a:prstGeom prst="bentConnector2">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8" idx="0"/>
              <a:endCxn id="5" idx="2"/>
            </p:cNvCxnSpPr>
            <p:nvPr/>
          </p:nvCxnSpPr>
          <p:spPr bwMode="auto">
            <a:xfrm rot="16200000">
              <a:off x="1565" y="2266"/>
              <a:ext cx="576" cy="1"/>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7" idx="0"/>
              <a:endCxn id="5" idx="2"/>
            </p:cNvCxnSpPr>
            <p:nvPr/>
          </p:nvCxnSpPr>
          <p:spPr bwMode="auto">
            <a:xfrm rot="16200000">
              <a:off x="1060" y="1763"/>
              <a:ext cx="576" cy="1008"/>
            </a:xfrm>
            <a:prstGeom prst="bentConnector3">
              <a:avLst>
                <a:gd name="adj1" fmla="val 8361"/>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6" idx="3"/>
              <a:endCxn id="4" idx="2"/>
            </p:cNvCxnSpPr>
            <p:nvPr/>
          </p:nvCxnSpPr>
          <p:spPr bwMode="auto">
            <a:xfrm flipV="1">
              <a:off x="1708" y="1115"/>
              <a:ext cx="144" cy="288"/>
            </a:xfrm>
            <a:prstGeom prst="bentConnector2">
              <a:avLst/>
            </a:prstGeom>
            <a:noFill/>
            <a:ln w="28575">
              <a:solidFill>
                <a:srgbClr val="FF0000"/>
              </a:solidFill>
              <a:miter lim="800000"/>
              <a:headEnd/>
              <a:tailEnd/>
            </a:ln>
            <a:extLst>
              <a:ext uri="{909E8E84-426E-40DD-AFC4-6F175D3DCCD1}">
                <a14:hiddenFill xmlns:a14="http://schemas.microsoft.com/office/drawing/2010/main">
                  <a:noFill/>
                </a14:hiddenFill>
              </a:ext>
            </a:extLst>
          </p:spPr>
        </p:cxnSp>
        <p:cxnSp>
          <p:nvCxnSpPr>
            <p:cNvPr id="1034" name="_s1034"/>
            <p:cNvCxnSpPr>
              <a:cxnSpLocks noChangeShapeType="1"/>
              <a:stCxn id="5" idx="0"/>
              <a:endCxn id="4" idx="2"/>
            </p:cNvCxnSpPr>
            <p:nvPr/>
          </p:nvCxnSpPr>
          <p:spPr bwMode="auto">
            <a:xfrm rot="16200000">
              <a:off x="1565" y="1402"/>
              <a:ext cx="576" cy="1"/>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4" name="_s1035"/>
            <p:cNvSpPr>
              <a:spLocks noChangeArrowheads="1"/>
            </p:cNvSpPr>
            <p:nvPr/>
          </p:nvSpPr>
          <p:spPr bwMode="auto">
            <a:xfrm>
              <a:off x="1420" y="827"/>
              <a:ext cx="864" cy="288"/>
            </a:xfrm>
            <a:prstGeom prst="roundRect">
              <a:avLst>
                <a:gd name="adj" fmla="val 16667"/>
              </a:avLst>
            </a:prstGeom>
            <a:solidFill>
              <a:srgbClr val="0000FF"/>
            </a:solid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dirty="0">
                  <a:ln>
                    <a:noFill/>
                  </a:ln>
                  <a:solidFill>
                    <a:schemeClr val="bg1"/>
                  </a:solidFill>
                  <a:effectLst/>
                  <a:latin typeface="Arial" pitchFamily="34" charset="0"/>
                  <a:cs typeface="Arial" pitchFamily="34" charset="0"/>
                </a:rPr>
                <a:t>Meripelastustoimen </a:t>
              </a:r>
            </a:p>
            <a:p>
              <a:pPr marL="0" marR="0" lvl="0" indent="0" algn="ctr" defTabSz="914400" rtl="0" eaLnBrk="1" fontAlgn="base" latinLnBrk="0" hangingPunct="1">
                <a:lnSpc>
                  <a:spcPct val="100000"/>
                </a:lnSpc>
                <a:spcBef>
                  <a:spcPct val="0"/>
                </a:spcBef>
                <a:spcAft>
                  <a:spcPct val="0"/>
                </a:spcAft>
                <a:buClrTx/>
                <a:buSzTx/>
                <a:buFontTx/>
                <a:buNone/>
                <a:tabLst/>
              </a:pPr>
              <a:r>
                <a:rPr lang="fi-FI" altLang="fi-FI" sz="1400" dirty="0">
                  <a:solidFill>
                    <a:schemeClr val="bg1"/>
                  </a:solidFill>
                  <a:latin typeface="Arial" pitchFamily="34" charset="0"/>
                  <a:cs typeface="Arial" pitchFamily="34" charset="0"/>
                </a:rPr>
                <a:t>j</a:t>
              </a:r>
              <a:r>
                <a:rPr kumimoji="0" lang="fi-FI" altLang="fi-FI" sz="1400" b="0" i="0" u="none" strike="noStrike" cap="none" normalizeH="0" baseline="0" dirty="0">
                  <a:ln>
                    <a:noFill/>
                  </a:ln>
                  <a:solidFill>
                    <a:schemeClr val="bg1"/>
                  </a:solidFill>
                  <a:effectLst/>
                  <a:latin typeface="Arial" pitchFamily="34" charset="0"/>
                  <a:cs typeface="Arial" pitchFamily="34" charset="0"/>
                </a:rPr>
                <a:t>ohtaja (SC)</a:t>
              </a:r>
            </a:p>
          </p:txBody>
        </p:sp>
        <p:sp>
          <p:nvSpPr>
            <p:cNvPr id="5" name="_s1036"/>
            <p:cNvSpPr>
              <a:spLocks noChangeArrowheads="1"/>
            </p:cNvSpPr>
            <p:nvPr/>
          </p:nvSpPr>
          <p:spPr bwMode="auto">
            <a:xfrm>
              <a:off x="1420" y="1691"/>
              <a:ext cx="864" cy="288"/>
            </a:xfrm>
            <a:prstGeom prst="roundRect">
              <a:avLst>
                <a:gd name="adj" fmla="val 16667"/>
              </a:avLst>
            </a:prstGeom>
            <a:solidFill>
              <a:srgbClr val="3399FF"/>
            </a:solid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Meripelastusjohtaja (SMC)</a:t>
              </a:r>
            </a:p>
          </p:txBody>
        </p:sp>
        <p:sp>
          <p:nvSpPr>
            <p:cNvPr id="6" name="_s1037"/>
            <p:cNvSpPr>
              <a:spLocks noChangeArrowheads="1"/>
            </p:cNvSpPr>
            <p:nvPr/>
          </p:nvSpPr>
          <p:spPr bwMode="auto">
            <a:xfrm>
              <a:off x="844" y="1259"/>
              <a:ext cx="864" cy="288"/>
            </a:xfrm>
            <a:prstGeom prst="roundRect">
              <a:avLst>
                <a:gd name="adj" fmla="val 16667"/>
              </a:avLst>
            </a:prstGeom>
            <a:solidFill>
              <a:srgbClr val="0066FF"/>
            </a:solid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Meripelastuslohkon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johtoryhmä</a:t>
              </a:r>
            </a:p>
          </p:txBody>
        </p:sp>
        <p:sp>
          <p:nvSpPr>
            <p:cNvPr id="7" name="_s1038"/>
            <p:cNvSpPr>
              <a:spLocks noChangeArrowheads="1"/>
            </p:cNvSpPr>
            <p:nvPr/>
          </p:nvSpPr>
          <p:spPr bwMode="auto">
            <a:xfrm>
              <a:off x="412" y="2555"/>
              <a:ext cx="864" cy="288"/>
            </a:xfrm>
            <a:prstGeom prst="roundRect">
              <a:avLst>
                <a:gd name="adj" fmla="val 16667"/>
              </a:avLst>
            </a:prstGeom>
            <a:solidFill>
              <a:srgbClr val="3399FF"/>
            </a:solid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Etsintä- ja pelastusyksikkö</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(SRU)</a:t>
              </a:r>
            </a:p>
          </p:txBody>
        </p:sp>
        <p:sp>
          <p:nvSpPr>
            <p:cNvPr id="8" name="_s1039"/>
            <p:cNvSpPr>
              <a:spLocks noChangeArrowheads="1"/>
            </p:cNvSpPr>
            <p:nvPr/>
          </p:nvSpPr>
          <p:spPr bwMode="auto">
            <a:xfrm>
              <a:off x="1420" y="2555"/>
              <a:ext cx="864" cy="288"/>
            </a:xfrm>
            <a:prstGeom prst="roundRect">
              <a:avLst>
                <a:gd name="adj" fmla="val 16667"/>
              </a:avLst>
            </a:prstGeom>
            <a:solidFill>
              <a:srgbClr val="3399FF"/>
            </a:solid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Etsintä- ja pelastusyksikkö</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(SRU)</a:t>
              </a:r>
            </a:p>
          </p:txBody>
        </p:sp>
        <p:sp>
          <p:nvSpPr>
            <p:cNvPr id="9" name="_s1040"/>
            <p:cNvSpPr>
              <a:spLocks noChangeArrowheads="1"/>
            </p:cNvSpPr>
            <p:nvPr/>
          </p:nvSpPr>
          <p:spPr bwMode="auto">
            <a:xfrm>
              <a:off x="844" y="2123"/>
              <a:ext cx="864" cy="288"/>
            </a:xfrm>
            <a:prstGeom prst="roundRect">
              <a:avLst>
                <a:gd name="adj" fmla="val 16667"/>
              </a:avLst>
            </a:prstGeom>
            <a:solidFill>
              <a:srgbClr val="3399FF"/>
            </a:solid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Onnettomuuspaikan johtaja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(OSC)</a:t>
              </a:r>
            </a:p>
          </p:txBody>
        </p:sp>
        <p:sp>
          <p:nvSpPr>
            <p:cNvPr id="10" name="_s1041"/>
            <p:cNvSpPr>
              <a:spLocks noChangeArrowheads="1"/>
            </p:cNvSpPr>
            <p:nvPr/>
          </p:nvSpPr>
          <p:spPr bwMode="auto">
            <a:xfrm>
              <a:off x="2428" y="2555"/>
              <a:ext cx="864" cy="288"/>
            </a:xfrm>
            <a:prstGeom prst="roundRect">
              <a:avLst>
                <a:gd name="adj" fmla="val 16667"/>
              </a:avLst>
            </a:prstGeom>
            <a:solidFill>
              <a:srgbClr val="3399FF"/>
            </a:solid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Pelastusyksikkö</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(RU)</a:t>
              </a:r>
            </a:p>
          </p:txBody>
        </p:sp>
        <p:sp>
          <p:nvSpPr>
            <p:cNvPr id="11" name="_s1042"/>
            <p:cNvSpPr>
              <a:spLocks noChangeArrowheads="1"/>
            </p:cNvSpPr>
            <p:nvPr/>
          </p:nvSpPr>
          <p:spPr bwMode="auto">
            <a:xfrm>
              <a:off x="1996" y="2123"/>
              <a:ext cx="864" cy="288"/>
            </a:xfrm>
            <a:prstGeom prst="roundRect">
              <a:avLst>
                <a:gd name="adj" fmla="val 16667"/>
              </a:avLst>
            </a:prstGeom>
            <a:solidFill>
              <a:srgbClr val="3399FF"/>
            </a:solid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Lentotoiminnan koordinaattori</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fi-FI" sz="1400" b="0" i="0" u="none" strike="noStrike" cap="none" normalizeH="0" baseline="0">
                  <a:ln>
                    <a:noFill/>
                  </a:ln>
                  <a:solidFill>
                    <a:schemeClr val="bg1"/>
                  </a:solidFill>
                  <a:effectLst/>
                  <a:latin typeface="Arial" pitchFamily="34" charset="0"/>
                  <a:cs typeface="Arial" pitchFamily="34" charset="0"/>
                </a:rPr>
                <a:t>(ACO)</a:t>
              </a:r>
            </a:p>
          </p:txBody>
        </p:sp>
      </p:grpSp>
      <p:sp>
        <p:nvSpPr>
          <p:cNvPr id="1044" name="Text Box 21"/>
          <p:cNvSpPr txBox="1">
            <a:spLocks noChangeArrowheads="1"/>
          </p:cNvSpPr>
          <p:nvPr/>
        </p:nvSpPr>
        <p:spPr bwMode="auto">
          <a:xfrm>
            <a:off x="6371730" y="3113673"/>
            <a:ext cx="2808782" cy="1323439"/>
          </a:xfrm>
          <a:prstGeom prst="rect">
            <a:avLst/>
          </a:prstGeom>
          <a:noFill/>
          <a:ln w="9525">
            <a:noFill/>
            <a:miter lim="800000"/>
            <a:headEnd/>
            <a:tailEnd/>
          </a:ln>
        </p:spPr>
        <p:txBody>
          <a:bodyPr wrap="none">
            <a:spAutoFit/>
          </a:bodyPr>
          <a:lstStyle/>
          <a:p>
            <a:r>
              <a:rPr lang="en-US" sz="1400" dirty="0"/>
              <a:t>SC= SAR Co-</a:t>
            </a:r>
            <a:r>
              <a:rPr lang="en-US" sz="1400" dirty="0" err="1"/>
              <a:t>ordinator</a:t>
            </a:r>
            <a:endParaRPr lang="fi-FI" sz="2400" dirty="0"/>
          </a:p>
          <a:p>
            <a:r>
              <a:rPr lang="fi-FI" sz="1400" dirty="0"/>
              <a:t>SMC= SAR Mission </a:t>
            </a:r>
            <a:r>
              <a:rPr lang="fi-FI" sz="1400" dirty="0" err="1"/>
              <a:t>Co-ordinator</a:t>
            </a:r>
            <a:endParaRPr lang="fi-FI" sz="1400" dirty="0"/>
          </a:p>
          <a:p>
            <a:r>
              <a:rPr lang="fi-FI" sz="1400" dirty="0"/>
              <a:t>OSC= On </a:t>
            </a:r>
            <a:r>
              <a:rPr lang="fi-FI" sz="1400" dirty="0" err="1"/>
              <a:t>Scene</a:t>
            </a:r>
            <a:r>
              <a:rPr lang="fi-FI" sz="1400" dirty="0"/>
              <a:t> </a:t>
            </a:r>
            <a:r>
              <a:rPr lang="fi-FI" sz="1400" dirty="0" err="1"/>
              <a:t>Co-ordinator</a:t>
            </a:r>
            <a:endParaRPr lang="fi-FI" sz="1400" dirty="0"/>
          </a:p>
          <a:p>
            <a:r>
              <a:rPr lang="fi-FI" sz="1400" dirty="0"/>
              <a:t>ACO= Aircraft </a:t>
            </a:r>
            <a:r>
              <a:rPr lang="fi-FI" sz="1400" dirty="0" err="1"/>
              <a:t>Co-ordinator</a:t>
            </a:r>
            <a:endParaRPr lang="fi-FI" sz="1400" dirty="0"/>
          </a:p>
          <a:p>
            <a:endParaRPr lang="fi-FI"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i-FI"/>
              <a:t>Etsintä- ja pelastusyksikkö</a:t>
            </a:r>
          </a:p>
        </p:txBody>
      </p:sp>
      <p:sp>
        <p:nvSpPr>
          <p:cNvPr id="13315" name="Rectangle 3"/>
          <p:cNvSpPr>
            <a:spLocks noGrp="1" noChangeArrowheads="1"/>
          </p:cNvSpPr>
          <p:nvPr>
            <p:ph type="body" idx="1"/>
          </p:nvPr>
        </p:nvSpPr>
        <p:spPr/>
        <p:txBody>
          <a:bodyPr/>
          <a:lstStyle/>
          <a:p>
            <a:pPr eaLnBrk="1" hangingPunct="1"/>
            <a:r>
              <a:rPr lang="fi-FI" i="1" dirty="0"/>
              <a:t>Etsintä- ja pelastusyksiköllä </a:t>
            </a:r>
            <a:r>
              <a:rPr lang="fi-FI" dirty="0"/>
              <a:t>tarkoitetaan alusta tai ilma-alusta, jossa on meripelastustoimen etsintä- ja pelastustehtävän hoitamista varten </a:t>
            </a:r>
            <a:r>
              <a:rPr lang="fi-FI" dirty="0">
                <a:solidFill>
                  <a:srgbClr val="FF0000"/>
                </a:solidFill>
              </a:rPr>
              <a:t>koulutettu miehistö</a:t>
            </a:r>
            <a:r>
              <a:rPr lang="fi-FI" dirty="0"/>
              <a:t> ja joka on </a:t>
            </a:r>
            <a:r>
              <a:rPr lang="fi-FI" dirty="0">
                <a:solidFill>
                  <a:srgbClr val="FF0000"/>
                </a:solidFill>
              </a:rPr>
              <a:t>tehtävän hoitamiseen varustettu</a:t>
            </a:r>
          </a:p>
          <a:p>
            <a:pPr eaLnBrk="1" hangingPunct="1">
              <a:lnSpc>
                <a:spcPct val="80000"/>
              </a:lnSpc>
            </a:pPr>
            <a:r>
              <a:rPr lang="fi-FI" dirty="0"/>
              <a:t>Aluksessa tulee olla miehistö, joka on saanut rajavartiolaitoksen hyväksymän koulutusjärjestelmän mukaisen meripelastuskoulutuksen</a:t>
            </a:r>
          </a:p>
          <a:p>
            <a:pPr eaLnBrk="1" hangingPunct="1">
              <a:lnSpc>
                <a:spcPct val="80000"/>
              </a:lnSpc>
            </a:pPr>
            <a:r>
              <a:rPr lang="fi-FI" dirty="0"/>
              <a:t>Vain hyväksytty meripelastusyksikkö voi käyttää SAR (</a:t>
            </a:r>
            <a:r>
              <a:rPr lang="fi-FI" dirty="0" err="1"/>
              <a:t>Search</a:t>
            </a:r>
            <a:r>
              <a:rPr lang="fi-FI" dirty="0"/>
              <a:t> and </a:t>
            </a:r>
            <a:r>
              <a:rPr lang="fi-FI" dirty="0" err="1"/>
              <a:t>Rescue</a:t>
            </a:r>
            <a:r>
              <a:rPr lang="fi-FI" dirty="0"/>
              <a:t>) –tunnusta</a:t>
            </a:r>
          </a:p>
          <a:p>
            <a:pPr eaLnBrk="1" hangingPunct="1">
              <a:lnSpc>
                <a:spcPct val="80000"/>
              </a:lnSpc>
            </a:pPr>
            <a:r>
              <a:rPr lang="fi-FI" dirty="0"/>
              <a:t>Voi kuulua merivartiostoon, vapaaehtoisille meripelastajille, pelastuslaitoksille, tullille, poliisille, puolustusvoimille, tai </a:t>
            </a:r>
            <a:r>
              <a:rPr lang="fi-FI"/>
              <a:t>muille viranomaisille.</a:t>
            </a:r>
            <a:endParaRPr lang="fi-FI" dirty="0"/>
          </a:p>
          <a:p>
            <a:pPr eaLnBrk="1" hangingPunct="1"/>
            <a:r>
              <a:rPr lang="fi-FI" dirty="0"/>
              <a:t>Vapaaehtoisten meripelastusyhdistysten alukset nimetään virallisiksi etsintä- ja pelastusyksiköiksi Meripelastustoimen johtajan päätöksellä</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fi-FI"/>
              <a:t>Etsintä- ja pelastusyksikkö</a:t>
            </a:r>
          </a:p>
        </p:txBody>
      </p:sp>
      <p:sp>
        <p:nvSpPr>
          <p:cNvPr id="14339" name="Rectangle 3"/>
          <p:cNvSpPr>
            <a:spLocks noGrp="1" noChangeArrowheads="1"/>
          </p:cNvSpPr>
          <p:nvPr>
            <p:ph type="body" idx="1"/>
          </p:nvPr>
        </p:nvSpPr>
        <p:spPr>
          <a:xfrm>
            <a:off x="684212" y="1341438"/>
            <a:ext cx="8280275" cy="4784725"/>
          </a:xfrm>
        </p:spPr>
        <p:txBody>
          <a:bodyPr/>
          <a:lstStyle/>
          <a:p>
            <a:pPr marL="0" indent="0" eaLnBrk="1" hangingPunct="1">
              <a:buNone/>
            </a:pPr>
            <a:r>
              <a:rPr lang="fi-FI" sz="1800" b="1" dirty="0"/>
              <a:t>Laki n:o 1686 aluksen teknisestä turvallisuudesta ja turvallisesta käytöstä </a:t>
            </a:r>
            <a:br>
              <a:rPr lang="fi-FI" sz="1800" dirty="0"/>
            </a:br>
            <a:r>
              <a:rPr lang="fi-FI" sz="1800" dirty="0"/>
              <a:t>3 § Lain soveltamisalaan kuuluvat alukset</a:t>
            </a:r>
            <a:br>
              <a:rPr lang="fi-FI" sz="1800" dirty="0"/>
            </a:br>
            <a:r>
              <a:rPr lang="fi-FI" sz="1800" dirty="0"/>
              <a:t>...</a:t>
            </a:r>
            <a:br>
              <a:rPr lang="fi-FI" sz="1800" dirty="0"/>
            </a:br>
            <a:r>
              <a:rPr lang="fi-FI" sz="1800" dirty="0"/>
              <a:t>Tätä lakia ei sovelleta seuraaviin aluksiin, jos ne katsastetaan asianmukaisessa muussa katsastusjärjestelmässä:</a:t>
            </a:r>
            <a:br>
              <a:rPr lang="fi-FI" sz="1800" dirty="0"/>
            </a:br>
            <a:r>
              <a:rPr lang="fi-FI" sz="1800" dirty="0"/>
              <a:t>1) puolustusvoimien tai rajavartiolaitoksen alukseen, jota ei säännöllisesti käytetä yleisessä liikenteessä matkustajien tai lastin kuljettamiseen; eikä</a:t>
            </a:r>
            <a:br>
              <a:rPr lang="fi-FI" sz="1800" dirty="0"/>
            </a:br>
            <a:r>
              <a:rPr lang="fi-FI" sz="1800" dirty="0"/>
              <a:t>2) alukseen, jota käytetään sellaisessa vapaaehtoisessa meripelastustoiminnassa, joka ei ole kaupallista toimintaa.</a:t>
            </a:r>
          </a:p>
          <a:p>
            <a:pPr eaLnBrk="1" hangingPunct="1"/>
            <a:endParaRPr lang="fi-FI" sz="1800" dirty="0"/>
          </a:p>
          <a:p>
            <a:pPr marL="0" indent="0" eaLnBrk="1" hangingPunct="1">
              <a:buNone/>
            </a:pPr>
            <a:r>
              <a:rPr lang="fi-FI" sz="1800" b="1" dirty="0"/>
              <a:t>Laki n:o 1687 laivaväestä ja aluksen turvallisuusjohtamisesta</a:t>
            </a:r>
            <a:br>
              <a:rPr lang="fi-FI" sz="1800" dirty="0"/>
            </a:br>
            <a:r>
              <a:rPr lang="fi-FI" sz="1800" dirty="0"/>
              <a:t>2 luku: Aluksen miehitys, laivaväen pätevyys ja vahdinpito</a:t>
            </a:r>
            <a:br>
              <a:rPr lang="fi-FI" sz="1800" dirty="0"/>
            </a:br>
            <a:r>
              <a:rPr lang="fi-FI" sz="1800" dirty="0"/>
              <a:t>4 § Tätä lukua ei kuitenkaan sovelleta:</a:t>
            </a:r>
            <a:br>
              <a:rPr lang="fi-FI" sz="1800" dirty="0"/>
            </a:br>
            <a:r>
              <a:rPr lang="fi-FI" sz="1800" dirty="0"/>
              <a:t>1) puolustusvoimien tai rajavartiolaitoksen alukseen, jota ei pääsääntöisesti käytetä yleisessä liikenteessä matkustajien tai lastin kuljettamiseen; …</a:t>
            </a:r>
            <a:br>
              <a:rPr lang="fi-FI" sz="1800" dirty="0"/>
            </a:br>
            <a:r>
              <a:rPr lang="fi-FI" sz="1800" dirty="0"/>
              <a:t>6) alukseen, jota käytetään sellaisessa vapaaehtoisessa meripelastustoiminnassa, joka ei ole kaupallista toimintaa ja jossa on meripelastustoimen etsintä- ja pelastustehtävien hoitamista varten koulutettu miehistö.</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i-FI"/>
              <a:t>Pelastustoimi</a:t>
            </a:r>
          </a:p>
        </p:txBody>
      </p:sp>
      <p:sp>
        <p:nvSpPr>
          <p:cNvPr id="15363" name="Rectangle 3"/>
          <p:cNvSpPr>
            <a:spLocks noGrp="1" noChangeArrowheads="1"/>
          </p:cNvSpPr>
          <p:nvPr>
            <p:ph type="body" idx="1"/>
          </p:nvPr>
        </p:nvSpPr>
        <p:spPr/>
        <p:txBody>
          <a:bodyPr/>
          <a:lstStyle/>
          <a:p>
            <a:pPr eaLnBrk="1" hangingPunct="1"/>
            <a:r>
              <a:rPr lang="fi-FI" dirty="0"/>
              <a:t>Pelastustoimesta säädetään Pelastuslailla ja sen tehtäväksi on määritelty</a:t>
            </a:r>
          </a:p>
          <a:p>
            <a:pPr lvl="1" eaLnBrk="1" hangingPunct="1"/>
            <a:r>
              <a:rPr lang="fi-FI" dirty="0"/>
              <a:t>tulipalojen ja onnettomuuksien ehkäisy</a:t>
            </a:r>
          </a:p>
          <a:p>
            <a:pPr lvl="1" eaLnBrk="1" hangingPunct="1"/>
            <a:r>
              <a:rPr lang="fi-FI" dirty="0"/>
              <a:t>pelastustoiminnan suorittaminen</a:t>
            </a:r>
          </a:p>
          <a:p>
            <a:pPr lvl="1" eaLnBrk="1" hangingPunct="1"/>
            <a:r>
              <a:rPr lang="fi-FI" dirty="0"/>
              <a:t>väestönsuojelu</a:t>
            </a:r>
          </a:p>
          <a:p>
            <a:pPr lvl="1" eaLnBrk="1" hangingPunct="1"/>
            <a:endParaRPr lang="fi-FI" dirty="0"/>
          </a:p>
          <a:p>
            <a:pPr eaLnBrk="1" hangingPunct="1"/>
            <a:r>
              <a:rPr lang="fi-FI" dirty="0"/>
              <a:t>Pelastustoiminnalla tarkoitetaan </a:t>
            </a:r>
            <a:r>
              <a:rPr lang="fi-FI" dirty="0">
                <a:solidFill>
                  <a:srgbClr val="FF0000"/>
                </a:solidFill>
              </a:rPr>
              <a:t>ihmisten, ympäristön ja omaisuuden suojaamiseksi ja pelastamiseksi</a:t>
            </a:r>
            <a:r>
              <a:rPr lang="fi-FI" dirty="0"/>
              <a:t>, vahinkojen rajoittamiseksi ja seurausten lieventämiseksi onnettomuuksien sattuessa tai uhatessa kiireellisesti suoritettavia toimenpiteitä </a:t>
            </a:r>
          </a:p>
          <a:p>
            <a:pPr eaLnBrk="1" hangingPunct="1">
              <a:buFontTx/>
              <a:buNone/>
            </a:pPr>
            <a:endParaRPr lang="fi-FI" dirty="0"/>
          </a:p>
          <a:p>
            <a:pPr eaLnBrk="1" hangingPunct="1"/>
            <a:endParaRPr lang="fi-FI"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i-FI"/>
              <a:t>Alueellinen pelastustoimi</a:t>
            </a:r>
          </a:p>
        </p:txBody>
      </p:sp>
      <p:graphicFrame>
        <p:nvGraphicFramePr>
          <p:cNvPr id="6" name="Kaaviokuva 5"/>
          <p:cNvGraphicFramePr/>
          <p:nvPr/>
        </p:nvGraphicFramePr>
        <p:xfrm>
          <a:off x="971600" y="1124744"/>
          <a:ext cx="774029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i-FI"/>
              <a:t>Alueellinen pelastustoimi</a:t>
            </a:r>
          </a:p>
        </p:txBody>
      </p:sp>
      <p:sp>
        <p:nvSpPr>
          <p:cNvPr id="17411" name="Rectangle 3"/>
          <p:cNvSpPr>
            <a:spLocks noGrp="1" noChangeArrowheads="1"/>
          </p:cNvSpPr>
          <p:nvPr>
            <p:ph type="body" sz="half" idx="1"/>
          </p:nvPr>
        </p:nvSpPr>
        <p:spPr>
          <a:xfrm>
            <a:off x="684212" y="1341438"/>
            <a:ext cx="4535860" cy="4784725"/>
          </a:xfrm>
        </p:spPr>
        <p:txBody>
          <a:bodyPr/>
          <a:lstStyle/>
          <a:p>
            <a:pPr eaLnBrk="1" hangingPunct="1">
              <a:lnSpc>
                <a:spcPct val="90000"/>
              </a:lnSpc>
            </a:pPr>
            <a:r>
              <a:rPr lang="fi-FI" sz="2000" dirty="0"/>
              <a:t>Käytännön pelastustoiminnasta ja muista tehtävistä huolehtivat 22 aluepelastuslaitosta </a:t>
            </a:r>
            <a:br>
              <a:rPr lang="fi-FI" sz="2000" dirty="0"/>
            </a:br>
            <a:r>
              <a:rPr lang="fi-FI" sz="2000" dirty="0"/>
              <a:t>(= pelastustoimen alueet)</a:t>
            </a:r>
          </a:p>
          <a:p>
            <a:pPr eaLnBrk="1" hangingPunct="1">
              <a:lnSpc>
                <a:spcPct val="90000"/>
              </a:lnSpc>
            </a:pPr>
            <a:endParaRPr lang="fi-FI" sz="2000" dirty="0"/>
          </a:p>
          <a:p>
            <a:pPr eaLnBrk="1" hangingPunct="1">
              <a:lnSpc>
                <a:spcPct val="90000"/>
              </a:lnSpc>
            </a:pPr>
            <a:r>
              <a:rPr lang="fi-FI" sz="2000" dirty="0"/>
              <a:t>Pelastustoimen alueella tulee olla pää- ja tarvittaessa myös sivutoimisesta henkilöstöstä koostuva pelastuslaitos </a:t>
            </a:r>
          </a:p>
          <a:p>
            <a:pPr eaLnBrk="1" hangingPunct="1">
              <a:lnSpc>
                <a:spcPct val="90000"/>
              </a:lnSpc>
            </a:pPr>
            <a:endParaRPr lang="fi-FI" sz="2000" dirty="0"/>
          </a:p>
          <a:p>
            <a:pPr eaLnBrk="1" hangingPunct="1">
              <a:lnSpc>
                <a:spcPct val="90000"/>
              </a:lnSpc>
            </a:pPr>
            <a:r>
              <a:rPr lang="fi-FI" sz="2000" dirty="0"/>
              <a:t>Lisäksi alueen pelastustoimen järjestelmään voi kuulua vapaaehtoisia palokuntia, laitospalokuntia, teollisuuspalokuntia ja sotilaspalokuntia  sen mukaan kuin alueen pelastustoimi on niiden kanssa sopinut</a:t>
            </a:r>
          </a:p>
          <a:p>
            <a:pPr eaLnBrk="1" hangingPunct="1">
              <a:lnSpc>
                <a:spcPct val="90000"/>
              </a:lnSpc>
            </a:pPr>
            <a:endParaRPr lang="fi-FI" sz="2000" dirty="0"/>
          </a:p>
        </p:txBody>
      </p:sp>
      <p:pic>
        <p:nvPicPr>
          <p:cNvPr id="17412" name="Picture 6" descr="Pelastustoimen alueet (kartta)"/>
          <p:cNvPicPr>
            <a:picLocks noChangeAspect="1" noChangeArrowheads="1"/>
          </p:cNvPicPr>
          <p:nvPr/>
        </p:nvPicPr>
        <p:blipFill>
          <a:blip r:embed="rId3" cstate="screen"/>
          <a:srcRect/>
          <a:stretch>
            <a:fillRect/>
          </a:stretch>
        </p:blipFill>
        <p:spPr bwMode="auto">
          <a:xfrm>
            <a:off x="5219700" y="1196975"/>
            <a:ext cx="2944813" cy="51847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75856" y="260350"/>
            <a:ext cx="4978400" cy="922338"/>
          </a:xfrm>
        </p:spPr>
        <p:txBody>
          <a:bodyPr/>
          <a:lstStyle/>
          <a:p>
            <a:pPr eaLnBrk="1" hangingPunct="1"/>
            <a:r>
              <a:rPr lang="fi-FI" dirty="0"/>
              <a:t>Pelastuslaitos</a:t>
            </a:r>
          </a:p>
        </p:txBody>
      </p:sp>
      <p:sp>
        <p:nvSpPr>
          <p:cNvPr id="17411" name="Rectangle 3"/>
          <p:cNvSpPr>
            <a:spLocks noGrp="1" noChangeArrowheads="1"/>
          </p:cNvSpPr>
          <p:nvPr>
            <p:ph type="body" sz="half" idx="1"/>
          </p:nvPr>
        </p:nvSpPr>
        <p:spPr>
          <a:xfrm>
            <a:off x="684212" y="1341438"/>
            <a:ext cx="8280276" cy="4784725"/>
          </a:xfrm>
        </p:spPr>
        <p:txBody>
          <a:bodyPr/>
          <a:lstStyle/>
          <a:p>
            <a:pPr>
              <a:buNone/>
            </a:pPr>
            <a:r>
              <a:rPr lang="fi-FI" sz="2000" b="1" dirty="0"/>
              <a:t>Pelastuslaitoksen tulee huolehtia alueellaan:</a:t>
            </a:r>
          </a:p>
          <a:p>
            <a:r>
              <a:rPr lang="fi-FI" sz="1800" dirty="0"/>
              <a:t>pelastustoimelle kuuluvasta ohjauksesta, valistuksesta ja neuvonnasta, jonka tavoitteena on tulipalojen ja muiden onnettomuuksien ehkäiseminen ja varautuminen onnettomuuksien torjuntaan sekä asianmukainen toiminta onnettomuus- ja vaaratilanteissa ja onnettomuuksien seurausten rajoittamisessa</a:t>
            </a:r>
          </a:p>
          <a:p>
            <a:r>
              <a:rPr lang="fi-FI" sz="1800" dirty="0"/>
              <a:t>pelastustoimen valvontatehtävistä</a:t>
            </a:r>
          </a:p>
          <a:p>
            <a:r>
              <a:rPr lang="fi-FI" sz="1800" dirty="0"/>
              <a:t>väestön varoittamisesta vaara- ja onnettomuustilanteessa sekä siihen tarvittavasta hälytysjärjestelmästä</a:t>
            </a:r>
          </a:p>
          <a:p>
            <a:r>
              <a:rPr lang="fi-FI" sz="1800" dirty="0"/>
              <a:t>pelastustoimintaan kuuluvista tehtävistä</a:t>
            </a:r>
          </a:p>
          <a:p>
            <a:pPr>
              <a:buNone/>
            </a:pPr>
            <a:r>
              <a:rPr lang="fi-FI" sz="1800" dirty="0"/>
              <a:t>Lisäksi pelastuslaitos:</a:t>
            </a:r>
          </a:p>
          <a:p>
            <a:r>
              <a:rPr lang="fi-FI" sz="1800" dirty="0"/>
              <a:t>voi suorittaa ensihoitopalveluun kuuluvia tehtäviä, jos ensihoitopalvelun järjestämisestä yhteistoiminnassa alueen pelastustoimen ja sairaanhoitopiirin kuntayhtymän kesken on sovittu;</a:t>
            </a:r>
          </a:p>
          <a:p>
            <a:r>
              <a:rPr lang="fi-FI" sz="1800" dirty="0"/>
              <a:t>tukee pelastustoimen alueeseen kuuluvan kunnan valmiussuunnittelua, jos siitä on kunnan kanssa sovittu;</a:t>
            </a:r>
          </a:p>
          <a:p>
            <a:r>
              <a:rPr lang="fi-FI" sz="1800" dirty="0"/>
              <a:t>huolehtii öljyntorjunnasta ja muistakin muussa laissa alueen pelastustoimelle säädetyistä tehtävistä.</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i-FI" dirty="0"/>
              <a:t>Pelastustoiminta</a:t>
            </a:r>
          </a:p>
        </p:txBody>
      </p:sp>
      <p:sp>
        <p:nvSpPr>
          <p:cNvPr id="17411" name="Rectangle 3"/>
          <p:cNvSpPr>
            <a:spLocks noGrp="1" noChangeArrowheads="1"/>
          </p:cNvSpPr>
          <p:nvPr>
            <p:ph type="body" sz="half" idx="1"/>
          </p:nvPr>
        </p:nvSpPr>
        <p:spPr>
          <a:xfrm>
            <a:off x="684212" y="1341438"/>
            <a:ext cx="8280276" cy="4784725"/>
          </a:xfrm>
        </p:spPr>
        <p:txBody>
          <a:bodyPr/>
          <a:lstStyle/>
          <a:p>
            <a:r>
              <a:rPr lang="fi-FI" sz="2800" dirty="0"/>
              <a:t>Pelastustoimintaa johtaa pelastustoiminnan johtaja</a:t>
            </a:r>
          </a:p>
          <a:p>
            <a:pPr lvl="1"/>
            <a:r>
              <a:rPr lang="fi-FI" dirty="0"/>
              <a:t>Viranomainen tai sopimuspalokuntaan kuuluva siihen saakka kun toimivaltainen pelastusviranomainen ottaa tehtävän</a:t>
            </a:r>
          </a:p>
          <a:p>
            <a:pPr lvl="1"/>
            <a:r>
              <a:rPr lang="fi-FI" dirty="0"/>
              <a:t>Toimii virkavastuun alaisena</a:t>
            </a:r>
          </a:p>
          <a:p>
            <a:r>
              <a:rPr lang="fi-FI" sz="2800" dirty="0"/>
              <a:t>Voi määrätä</a:t>
            </a:r>
          </a:p>
          <a:p>
            <a:pPr lvl="1"/>
            <a:r>
              <a:rPr lang="fi-FI" dirty="0"/>
              <a:t>Ihmisiä suojautumaan sekä evakuoida ihmisiä ja omaisuutta</a:t>
            </a:r>
          </a:p>
          <a:p>
            <a:pPr lvl="1"/>
            <a:r>
              <a:rPr lang="fi-FI" dirty="0"/>
              <a:t>Ryhtyä toimenpiteisiin joista voi aiheutua vahinkoa omaisuudelle</a:t>
            </a:r>
          </a:p>
          <a:p>
            <a:pPr lvl="1"/>
            <a:r>
              <a:rPr lang="fi-FI" dirty="0"/>
              <a:t>Antamaan käytettäväksi rakennuksia, viestiyhteyksiä, kalustoa, elintarvikkeita, jne.</a:t>
            </a:r>
          </a:p>
          <a:p>
            <a:pPr lvl="1"/>
            <a:endParaRPr lang="fi-F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i-FI"/>
              <a:t>MERIPELASTUSTOIMEN SÄÄDÖSPERUSTEET</a:t>
            </a:r>
          </a:p>
        </p:txBody>
      </p:sp>
      <p:sp>
        <p:nvSpPr>
          <p:cNvPr id="17411" name="Rectangle 3"/>
          <p:cNvSpPr>
            <a:spLocks noGrp="1" noChangeArrowheads="1"/>
          </p:cNvSpPr>
          <p:nvPr>
            <p:ph type="body" idx="1"/>
          </p:nvPr>
        </p:nvSpPr>
        <p:spPr>
          <a:xfrm>
            <a:off x="684213" y="1341438"/>
            <a:ext cx="8280275" cy="4784725"/>
          </a:xfrm>
        </p:spPr>
        <p:txBody>
          <a:bodyPr/>
          <a:lstStyle/>
          <a:p>
            <a:pPr eaLnBrk="1" hangingPunct="1">
              <a:lnSpc>
                <a:spcPct val="80000"/>
              </a:lnSpc>
              <a:buFont typeface="Times New Roman" pitchFamily="16" charset="0"/>
              <a:buNone/>
              <a:defRPr/>
            </a:pPr>
            <a:r>
              <a:rPr lang="fi-FI" dirty="0"/>
              <a:t>SAR-79 (International </a:t>
            </a:r>
            <a:r>
              <a:rPr lang="fi-FI" dirty="0" err="1"/>
              <a:t>Convention</a:t>
            </a:r>
            <a:r>
              <a:rPr lang="fi-FI" dirty="0"/>
              <a:t> on </a:t>
            </a:r>
            <a:r>
              <a:rPr lang="fi-FI" dirty="0" err="1"/>
              <a:t>Maritime</a:t>
            </a:r>
            <a:r>
              <a:rPr lang="fi-FI" dirty="0"/>
              <a:t> </a:t>
            </a:r>
            <a:r>
              <a:rPr lang="fi-FI" dirty="0" err="1"/>
              <a:t>Search</a:t>
            </a:r>
            <a:r>
              <a:rPr lang="fi-FI" dirty="0"/>
              <a:t> and </a:t>
            </a:r>
            <a:r>
              <a:rPr lang="fi-FI" dirty="0" err="1"/>
              <a:t>Rescue</a:t>
            </a:r>
            <a:r>
              <a:rPr lang="fi-FI" dirty="0"/>
              <a:t>, IMO) (”Hampurin sopimus”)</a:t>
            </a:r>
          </a:p>
          <a:p>
            <a:pPr lvl="1" eaLnBrk="1" hangingPunct="1">
              <a:lnSpc>
                <a:spcPct val="80000"/>
              </a:lnSpc>
              <a:defRPr/>
            </a:pPr>
            <a:r>
              <a:rPr lang="fi-FI" dirty="0"/>
              <a:t>Kansainvälinen perusta rannikkovaltioiden meripelastusjärjestelmille</a:t>
            </a:r>
          </a:p>
          <a:p>
            <a:pPr lvl="1" eaLnBrk="1" hangingPunct="1">
              <a:lnSpc>
                <a:spcPct val="80000"/>
              </a:lnSpc>
              <a:defRPr/>
            </a:pPr>
            <a:r>
              <a:rPr lang="fi-FI" dirty="0"/>
              <a:t>Velvoittaa sopimaan naapurivaltioiden kanssa vastuualueista sekä yhteistoiminnasta</a:t>
            </a:r>
          </a:p>
          <a:p>
            <a:pPr lvl="1" eaLnBrk="1" hangingPunct="1">
              <a:lnSpc>
                <a:spcPct val="80000"/>
              </a:lnSpc>
              <a:defRPr/>
            </a:pPr>
            <a:r>
              <a:rPr lang="fi-FI" dirty="0"/>
              <a:t>Määräyksiä mm. tehtävien johtamisesta ja vaaratilanteiden luokittelusta</a:t>
            </a:r>
          </a:p>
          <a:p>
            <a:pPr lvl="1" eaLnBrk="1" hangingPunct="1">
              <a:lnSpc>
                <a:spcPct val="80000"/>
              </a:lnSpc>
              <a:defRPr/>
            </a:pPr>
            <a:r>
              <a:rPr lang="fi-FI" dirty="0"/>
              <a:t>Muutosten tuloksena 1.1.2000 </a:t>
            </a:r>
            <a:r>
              <a:rPr lang="fi-FI" dirty="0" err="1"/>
              <a:t>IAMSAR-manual</a:t>
            </a:r>
            <a:r>
              <a:rPr lang="fi-FI" dirty="0"/>
              <a:t> (International </a:t>
            </a:r>
            <a:r>
              <a:rPr lang="fi-FI" dirty="0" err="1"/>
              <a:t>Aeronautical</a:t>
            </a:r>
            <a:r>
              <a:rPr lang="fi-FI" dirty="0"/>
              <a:t> and </a:t>
            </a:r>
            <a:r>
              <a:rPr lang="fi-FI" dirty="0" err="1"/>
              <a:t>Maritime</a:t>
            </a:r>
            <a:r>
              <a:rPr lang="fi-FI" dirty="0"/>
              <a:t> </a:t>
            </a:r>
            <a:r>
              <a:rPr lang="fi-FI" dirty="0" err="1"/>
              <a:t>Seach</a:t>
            </a:r>
            <a:r>
              <a:rPr lang="fi-FI" dirty="0"/>
              <a:t> and </a:t>
            </a:r>
            <a:r>
              <a:rPr lang="fi-FI" dirty="0" err="1"/>
              <a:t>Rescue</a:t>
            </a:r>
            <a:r>
              <a:rPr lang="fi-FI" dirty="0"/>
              <a:t> </a:t>
            </a:r>
            <a:r>
              <a:rPr lang="fi-FI" dirty="0" err="1"/>
              <a:t>manual</a:t>
            </a:r>
            <a:r>
              <a:rPr lang="fi-FI" dirty="0"/>
              <a:t>)</a:t>
            </a:r>
          </a:p>
          <a:p>
            <a:pPr eaLnBrk="1" hangingPunct="1">
              <a:lnSpc>
                <a:spcPct val="80000"/>
              </a:lnSpc>
              <a:buFont typeface="Times New Roman" pitchFamily="16" charset="0"/>
              <a:buNone/>
              <a:defRPr/>
            </a:pPr>
            <a:r>
              <a:rPr lang="fi-FI" dirty="0"/>
              <a:t>Suomella kahdenkeskiset sopimukset Venäjän, Viron, Ruotsin ja muiden pohjoismaiden kanssa</a:t>
            </a:r>
          </a:p>
          <a:p>
            <a:pPr eaLnBrk="1" hangingPunct="1">
              <a:lnSpc>
                <a:spcPct val="80000"/>
              </a:lnSpc>
              <a:buFont typeface="Times New Roman" pitchFamily="16" charset="0"/>
              <a:buNone/>
              <a:defRPr/>
            </a:pPr>
            <a:r>
              <a:rPr lang="fi-FI" dirty="0"/>
              <a:t>SOLAS-74 (International </a:t>
            </a:r>
            <a:r>
              <a:rPr lang="fi-FI" dirty="0" err="1"/>
              <a:t>Convention</a:t>
            </a:r>
            <a:r>
              <a:rPr lang="fi-FI" dirty="0"/>
              <a:t> for the </a:t>
            </a:r>
            <a:r>
              <a:rPr lang="fi-FI" dirty="0" err="1"/>
              <a:t>Safety</a:t>
            </a:r>
            <a:r>
              <a:rPr lang="fi-FI" dirty="0"/>
              <a:t> of Life at </a:t>
            </a:r>
            <a:r>
              <a:rPr lang="fi-FI" dirty="0" err="1"/>
              <a:t>Sea</a:t>
            </a:r>
            <a:r>
              <a:rPr lang="fi-FI" dirty="0"/>
              <a:t>)</a:t>
            </a:r>
          </a:p>
          <a:p>
            <a:pPr lvl="1" eaLnBrk="1" hangingPunct="1">
              <a:lnSpc>
                <a:spcPct val="80000"/>
              </a:lnSpc>
              <a:buFont typeface="Times New Roman" pitchFamily="16" charset="0"/>
              <a:buNone/>
              <a:defRPr/>
            </a:pPr>
            <a:r>
              <a:rPr lang="fi-FI" dirty="0"/>
              <a:t>Kansainvälinen yleissopimus ihmishengen turvallisuudesta merellä</a:t>
            </a:r>
          </a:p>
          <a:p>
            <a:pPr eaLnBrk="1" hangingPunct="1">
              <a:lnSpc>
                <a:spcPct val="80000"/>
              </a:lnSpc>
              <a:buFont typeface="Times New Roman" pitchFamily="16" charset="0"/>
              <a:buNone/>
              <a:defRPr/>
            </a:pPr>
            <a:r>
              <a:rPr lang="fi-FI" dirty="0"/>
              <a:t>Meripelastuslaki (2001)</a:t>
            </a:r>
          </a:p>
          <a:p>
            <a:pPr lvl="1" eaLnBrk="1" hangingPunct="1">
              <a:lnSpc>
                <a:spcPct val="80000"/>
              </a:lnSpc>
              <a:buFont typeface="Times New Roman" pitchFamily="16" charset="0"/>
              <a:buNone/>
              <a:defRPr/>
            </a:pPr>
            <a:r>
              <a:rPr lang="fi-FI" dirty="0"/>
              <a:t>Valtioneuvoston asetus meripelastuksesta 2002 (muutos 2009)</a:t>
            </a:r>
          </a:p>
          <a:p>
            <a:pPr lvl="1" eaLnBrk="1" hangingPunct="1">
              <a:lnSpc>
                <a:spcPct val="80000"/>
              </a:lnSpc>
              <a:buFont typeface="Times New Roman" pitchFamily="16" charset="0"/>
              <a:buNone/>
              <a:defRPr/>
            </a:pPr>
            <a:r>
              <a:rPr lang="fi-FI" dirty="0"/>
              <a:t>Rajavartiolaitoksen meripelastusohje 2010 (meripelastusopas 2006)</a:t>
            </a:r>
          </a:p>
          <a:p>
            <a:pPr lvl="1" eaLnBrk="1" hangingPunct="1">
              <a:lnSpc>
                <a:spcPct val="80000"/>
              </a:lnSpc>
              <a:buFont typeface="Wingdings" pitchFamily="2" charset="2"/>
              <a:buNone/>
              <a:defRPr/>
            </a:pPr>
            <a:endParaRPr lang="fi-FI" dirty="0"/>
          </a:p>
          <a:p>
            <a:pPr lvl="1" eaLnBrk="1" hangingPunct="1">
              <a:lnSpc>
                <a:spcPct val="80000"/>
              </a:lnSpc>
              <a:buFont typeface="Wingdings" pitchFamily="2" charset="2"/>
              <a:buNone/>
              <a:defRPr/>
            </a:pPr>
            <a:endParaRPr lang="fi-FI" dirty="0"/>
          </a:p>
          <a:p>
            <a:pPr lvl="1" eaLnBrk="1" hangingPunct="1">
              <a:lnSpc>
                <a:spcPct val="80000"/>
              </a:lnSpc>
              <a:buFont typeface="Wingdings" pitchFamily="2" charset="2"/>
              <a:buNone/>
              <a:defRPr/>
            </a:pPr>
            <a:endParaRPr lang="fi-FI"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i-FI"/>
              <a:t>Vapaaehtoistoiminta</a:t>
            </a:r>
          </a:p>
        </p:txBody>
      </p:sp>
      <p:sp>
        <p:nvSpPr>
          <p:cNvPr id="21507" name="Rectangle 3"/>
          <p:cNvSpPr>
            <a:spLocks noGrp="1" noChangeArrowheads="1"/>
          </p:cNvSpPr>
          <p:nvPr>
            <p:ph type="body" idx="1"/>
          </p:nvPr>
        </p:nvSpPr>
        <p:spPr/>
        <p:txBody>
          <a:bodyPr/>
          <a:lstStyle/>
          <a:p>
            <a:pPr eaLnBrk="1" hangingPunct="1"/>
            <a:r>
              <a:rPr lang="fi-FI" dirty="0"/>
              <a:t>Vapaaehtoisen pelastustoimen yksiköt ja alalla toimivat järjestöt huolehtivat niistä pelastustoimen tehtävistä, jotka on pelastusviranomaisten kanssa sovittu ja suunniteltu.</a:t>
            </a:r>
          </a:p>
          <a:p>
            <a:pPr lvl="1" eaLnBrk="1" hangingPunct="1"/>
            <a:r>
              <a:rPr lang="fi-FI" dirty="0"/>
              <a:t>Ei tehtävissä joihin sisältyy merkittävää julkisen vallan käyttöä</a:t>
            </a:r>
          </a:p>
          <a:p>
            <a:pPr eaLnBrk="1" hangingPunct="1"/>
            <a:endParaRPr lang="fi-FI" dirty="0"/>
          </a:p>
          <a:p>
            <a:pPr eaLnBrk="1" hangingPunct="1"/>
            <a:r>
              <a:rPr lang="fi-FI" dirty="0"/>
              <a:t>Suomen Meripelastusseuran sisävesillä toimivat yksiköt ovat sopineet alueen pelastustoimen kanssa pelastustoimen tehtävien hoitamisesta tarkemmin määritellyillä vesialueilla</a:t>
            </a:r>
          </a:p>
          <a:p>
            <a:pPr lvl="1" eaLnBrk="1" hangingPunct="1"/>
            <a:r>
              <a:rPr lang="fi-FI" dirty="0"/>
              <a:t>sopimuksella on myös sovittu tehtävistä ja valmiudesta maksettavista korvauksista, koulutuksesta, kalustosta yms.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3708400" y="260350"/>
            <a:ext cx="4978400"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Arial" pitchFamily="34" charset="0"/>
                <a:ea typeface="DejaVu LGC Sans"/>
                <a:cs typeface="DejaVu LGC Sans"/>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Arial" pitchFamily="34" charset="0"/>
                <a:ea typeface="DejaVu LGC Sans"/>
                <a:cs typeface="DejaVu LGC Sans"/>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Arial" pitchFamily="34" charset="0"/>
                <a:ea typeface="DejaVu LGC Sans"/>
                <a:cs typeface="DejaVu LGC Sans"/>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Arial" pitchFamily="34" charset="0"/>
                <a:ea typeface="DejaVu LGC Sans"/>
                <a:cs typeface="DejaVu LGC Sans"/>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Arial" pitchFamily="34" charset="0"/>
                <a:ea typeface="DejaVu LGC Sans"/>
                <a:cs typeface="DejaVu LGC Sans"/>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Arial" pitchFamily="34" charset="0"/>
                <a:ea typeface="DejaVu LGC Sans"/>
                <a:cs typeface="DejaVu LGC Sans"/>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Arial" pitchFamily="34" charset="0"/>
                <a:ea typeface="DejaVu LGC Sans"/>
                <a:cs typeface="DejaVu LGC Sans"/>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Arial" pitchFamily="34" charset="0"/>
                <a:ea typeface="DejaVu LGC Sans"/>
                <a:cs typeface="DejaVu LGC Sans"/>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Arial" pitchFamily="34" charset="0"/>
                <a:ea typeface="DejaVu LGC Sans"/>
                <a:cs typeface="DejaVu LGC Sans"/>
              </a:defRPr>
            </a:lvl9pPr>
          </a:lstStyle>
          <a:p>
            <a:pPr algn="ctr" eaLnBrk="1" hangingPunct="1"/>
            <a:r>
              <a:rPr lang="fi-FI" altLang="fi-FI" sz="2400" b="1">
                <a:solidFill>
                  <a:srgbClr val="000000"/>
                </a:solidFill>
              </a:rPr>
              <a:t>Pelastustoiminnan muodostelmat</a:t>
            </a:r>
          </a:p>
        </p:txBody>
      </p:sp>
      <p:sp>
        <p:nvSpPr>
          <p:cNvPr id="18435" name="Text Box 2"/>
          <p:cNvSpPr txBox="1">
            <a:spLocks noChangeArrowheads="1"/>
          </p:cNvSpPr>
          <p:nvPr/>
        </p:nvSpPr>
        <p:spPr bwMode="auto">
          <a:xfrm>
            <a:off x="684213" y="1341438"/>
            <a:ext cx="8002587" cy="478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eaLnBrk="0" hangingPunct="0">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bg1"/>
                </a:solidFill>
                <a:latin typeface="Arial" pitchFamily="34" charset="0"/>
                <a:ea typeface="DejaVu LGC Sans"/>
                <a:cs typeface="DejaVu LGC Sans"/>
              </a:defRPr>
            </a:lvl1pPr>
            <a:lvl2pPr marL="739775" indent="-282575" eaLnBrk="0" hangingPunct="0">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bg1"/>
                </a:solidFill>
                <a:latin typeface="Arial" pitchFamily="34" charset="0"/>
                <a:ea typeface="DejaVu LGC Sans"/>
                <a:cs typeface="DejaVu LGC Sans"/>
              </a:defRPr>
            </a:lvl2pPr>
            <a:lvl3pPr eaLnBrk="0" hangingPunct="0">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bg1"/>
                </a:solidFill>
                <a:latin typeface="Arial" pitchFamily="34" charset="0"/>
                <a:ea typeface="DejaVu LGC Sans"/>
                <a:cs typeface="DejaVu LGC Sans"/>
              </a:defRPr>
            </a:lvl3pPr>
            <a:lvl4pPr eaLnBrk="0" hangingPunct="0">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bg1"/>
                </a:solidFill>
                <a:latin typeface="Arial" pitchFamily="34" charset="0"/>
                <a:ea typeface="DejaVu LGC Sans"/>
                <a:cs typeface="DejaVu LGC Sans"/>
              </a:defRPr>
            </a:lvl4pPr>
            <a:lvl5pPr eaLnBrk="0" hangingPunct="0">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bg1"/>
                </a:solidFill>
                <a:latin typeface="Arial" pitchFamily="34" charset="0"/>
                <a:ea typeface="DejaVu LGC Sans"/>
                <a:cs typeface="DejaVu LGC Sans"/>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bg1"/>
                </a:solidFill>
                <a:latin typeface="Arial" pitchFamily="34" charset="0"/>
                <a:ea typeface="DejaVu LGC Sans"/>
                <a:cs typeface="DejaVu LGC Sans"/>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bg1"/>
                </a:solidFill>
                <a:latin typeface="Arial" pitchFamily="34" charset="0"/>
                <a:ea typeface="DejaVu LGC Sans"/>
                <a:cs typeface="DejaVu LGC Sans"/>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bg1"/>
                </a:solidFill>
                <a:latin typeface="Arial" pitchFamily="34" charset="0"/>
                <a:ea typeface="DejaVu LGC Sans"/>
                <a:cs typeface="DejaVu LGC Sans"/>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bg1"/>
                </a:solidFill>
                <a:latin typeface="Arial" pitchFamily="34" charset="0"/>
                <a:ea typeface="DejaVu LGC Sans"/>
                <a:cs typeface="DejaVu LGC Sans"/>
              </a:defRPr>
            </a:lvl9pPr>
          </a:lstStyle>
          <a:p>
            <a:pPr eaLnBrk="1" hangingPunct="1">
              <a:spcBef>
                <a:spcPts val="600"/>
              </a:spcBef>
              <a:buFont typeface="Arial" pitchFamily="34" charset="0"/>
              <a:buChar char="•"/>
            </a:pPr>
            <a:r>
              <a:rPr lang="fi-FI" altLang="fi-FI" sz="2400" dirty="0">
                <a:solidFill>
                  <a:srgbClr val="000000"/>
                </a:solidFill>
              </a:rPr>
              <a:t>Onnettomuus ja tulipalotilanteessa paikalle hälytetään ennalta suunniteltu pelastusmuodostelma </a:t>
            </a:r>
          </a:p>
          <a:p>
            <a:pPr lvl="1" eaLnBrk="1" hangingPunct="1">
              <a:spcBef>
                <a:spcPts val="500"/>
              </a:spcBef>
              <a:buFont typeface="Arial" pitchFamily="34" charset="0"/>
              <a:buChar char="–"/>
            </a:pPr>
            <a:r>
              <a:rPr lang="fi-FI" altLang="fi-FI" sz="2000" dirty="0">
                <a:solidFill>
                  <a:srgbClr val="000000"/>
                </a:solidFill>
              </a:rPr>
              <a:t>Päätöksen hälyttämisestä tekee hätäkeskuspäivystäjä hänellä olevien ohjeiden mukaisesti</a:t>
            </a:r>
          </a:p>
          <a:p>
            <a:pPr eaLnBrk="1" hangingPunct="1">
              <a:spcBef>
                <a:spcPts val="600"/>
              </a:spcBef>
            </a:pPr>
            <a:endParaRPr lang="fi-FI" altLang="fi-FI" sz="2400" dirty="0">
              <a:solidFill>
                <a:srgbClr val="000000"/>
              </a:solidFill>
            </a:endParaRPr>
          </a:p>
          <a:p>
            <a:pPr eaLnBrk="1" hangingPunct="1">
              <a:spcBef>
                <a:spcPts val="600"/>
              </a:spcBef>
              <a:buFont typeface="Arial" pitchFamily="34" charset="0"/>
              <a:buChar char="•"/>
            </a:pPr>
            <a:r>
              <a:rPr lang="fi-FI" altLang="fi-FI" sz="2400" dirty="0">
                <a:solidFill>
                  <a:srgbClr val="000000"/>
                </a:solidFill>
              </a:rPr>
              <a:t>Pelastustoiminnan muodostelmia ovat pelastusryhmä, pelastusjoukkue, pelastuskomppania ja pelastusyhtymä</a:t>
            </a:r>
          </a:p>
          <a:p>
            <a:pPr lvl="1" eaLnBrk="1" hangingPunct="1">
              <a:spcBef>
                <a:spcPts val="500"/>
              </a:spcBef>
              <a:buFont typeface="Arial" pitchFamily="34" charset="0"/>
              <a:buChar char="–"/>
            </a:pPr>
            <a:r>
              <a:rPr lang="fi-FI" altLang="fi-FI" sz="2000" dirty="0">
                <a:solidFill>
                  <a:srgbClr val="000000"/>
                </a:solidFill>
              </a:rPr>
              <a:t>jokaisella muodostelmalla on aina johtaja, joka vastaa muodostelman toiminnasta = pelastustoiminnanjohtaja tai tilannepaikan johtaja</a:t>
            </a:r>
          </a:p>
          <a:p>
            <a:pPr eaLnBrk="1" hangingPunct="1">
              <a:spcBef>
                <a:spcPts val="600"/>
              </a:spcBef>
              <a:buFont typeface="Arial" pitchFamily="34" charset="0"/>
              <a:buChar char="•"/>
            </a:pPr>
            <a:endParaRPr lang="fi-FI" altLang="fi-FI" sz="2400" dirty="0">
              <a:solidFill>
                <a:srgbClr val="000000"/>
              </a:solidFill>
            </a:endParaRPr>
          </a:p>
          <a:p>
            <a:pPr eaLnBrk="1" hangingPunct="1">
              <a:spcBef>
                <a:spcPts val="600"/>
              </a:spcBef>
              <a:buFont typeface="Arial" pitchFamily="34" charset="0"/>
              <a:buChar char="•"/>
            </a:pPr>
            <a:r>
              <a:rPr lang="fi-FI" altLang="fi-FI" sz="2400" dirty="0">
                <a:solidFill>
                  <a:srgbClr val="000000"/>
                </a:solidFill>
              </a:rPr>
              <a:t>Vesipelastustoiminnassa tavanomaisesti yksi pelastusryhmä miehittää yhden paloveneen</a:t>
            </a:r>
          </a:p>
        </p:txBody>
      </p:sp>
    </p:spTree>
    <p:extLst>
      <p:ext uri="{BB962C8B-B14F-4D97-AF65-F5344CB8AC3E}">
        <p14:creationId xmlns:p14="http://schemas.microsoft.com/office/powerpoint/2010/main" val="1105382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77" name="Suorakulmio 38976"/>
          <p:cNvSpPr/>
          <p:nvPr/>
        </p:nvSpPr>
        <p:spPr>
          <a:xfrm>
            <a:off x="0" y="1027509"/>
            <a:ext cx="785813" cy="5857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00438" y="3286125"/>
            <a:ext cx="542131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Otsikko 1"/>
          <p:cNvSpPr>
            <a:spLocks noGrp="1"/>
          </p:cNvSpPr>
          <p:nvPr>
            <p:ph type="title"/>
          </p:nvPr>
        </p:nvSpPr>
        <p:spPr>
          <a:xfrm>
            <a:off x="3221038" y="288925"/>
            <a:ext cx="5710237" cy="533400"/>
          </a:xfrm>
        </p:spPr>
        <p:txBody>
          <a:bodyPr/>
          <a:lstStyle/>
          <a:p>
            <a:pPr algn="r" eaLnBrk="1" hangingPunct="1"/>
            <a:r>
              <a:rPr lang="fi-FI" altLang="fi-FI"/>
              <a:t>Pelastustoimen muodostelmat</a:t>
            </a:r>
          </a:p>
        </p:txBody>
      </p:sp>
      <p:sp>
        <p:nvSpPr>
          <p:cNvPr id="3" name="Sisällön paikkamerkki 2"/>
          <p:cNvSpPr>
            <a:spLocks noGrp="1"/>
          </p:cNvSpPr>
          <p:nvPr>
            <p:ph idx="1"/>
          </p:nvPr>
        </p:nvSpPr>
        <p:spPr>
          <a:xfrm>
            <a:off x="153988" y="1340768"/>
            <a:ext cx="8534400" cy="4611687"/>
          </a:xfrm>
        </p:spPr>
        <p:txBody>
          <a:bodyPr/>
          <a:lstStyle/>
          <a:p>
            <a:pPr eaLnBrk="1" hangingPunct="1"/>
            <a:r>
              <a:rPr lang="fi-FI" altLang="fi-FI" dirty="0"/>
              <a:t>Ryhmä</a:t>
            </a:r>
          </a:p>
          <a:p>
            <a:pPr eaLnBrk="1" hangingPunct="1"/>
            <a:endParaRPr lang="fi-FI" altLang="fi-FI" dirty="0"/>
          </a:p>
          <a:p>
            <a:pPr eaLnBrk="1" hangingPunct="1"/>
            <a:endParaRPr lang="fi-FI" altLang="fi-FI" dirty="0"/>
          </a:p>
          <a:p>
            <a:pPr eaLnBrk="1" hangingPunct="1"/>
            <a:endParaRPr lang="fi-FI" altLang="fi-FI" dirty="0"/>
          </a:p>
          <a:p>
            <a:pPr eaLnBrk="1" hangingPunct="1"/>
            <a:r>
              <a:rPr lang="fi-FI" altLang="fi-FI" dirty="0"/>
              <a:t>Joukkue</a:t>
            </a:r>
          </a:p>
          <a:p>
            <a:pPr eaLnBrk="1" hangingPunct="1"/>
            <a:endParaRPr lang="fi-FI" altLang="fi-FI" dirty="0"/>
          </a:p>
          <a:p>
            <a:pPr eaLnBrk="1" hangingPunct="1"/>
            <a:endParaRPr lang="fi-FI" altLang="fi-FI" dirty="0"/>
          </a:p>
          <a:p>
            <a:pPr eaLnBrk="1" hangingPunct="1"/>
            <a:endParaRPr lang="fi-FI" altLang="fi-FI" dirty="0"/>
          </a:p>
          <a:p>
            <a:pPr eaLnBrk="1" hangingPunct="1"/>
            <a:r>
              <a:rPr lang="fi-FI" altLang="fi-FI" dirty="0"/>
              <a:t>Komppania</a:t>
            </a:r>
          </a:p>
          <a:p>
            <a:pPr eaLnBrk="1" hangingPunct="1"/>
            <a:endParaRPr lang="fi-FI" altLang="fi-FI" dirty="0"/>
          </a:p>
          <a:p>
            <a:pPr eaLnBrk="1" hangingPunct="1"/>
            <a:endParaRPr lang="fi-FI" altLang="fi-FI" dirty="0"/>
          </a:p>
          <a:p>
            <a:pPr eaLnBrk="1" hangingPunct="1"/>
            <a:r>
              <a:rPr lang="fi-FI" altLang="fi-FI" dirty="0"/>
              <a:t>Pelastusyhtymä,</a:t>
            </a:r>
            <a:br>
              <a:rPr lang="fi-FI" altLang="fi-FI" dirty="0"/>
            </a:br>
            <a:r>
              <a:rPr lang="fi-FI" altLang="fi-FI" dirty="0"/>
              <a:t>n. 200 </a:t>
            </a:r>
            <a:r>
              <a:rPr lang="fi-FI" altLang="fi-FI" dirty="0" err="1"/>
              <a:t>hlöä</a:t>
            </a:r>
            <a:endParaRPr lang="fi-FI" altLang="fi-FI" dirty="0"/>
          </a:p>
        </p:txBody>
      </p:sp>
      <p:pic>
        <p:nvPicPr>
          <p:cNvPr id="4" name="Picture 9" descr="paloasu vesa etumuokattu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25825" y="1857375"/>
            <a:ext cx="184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paloasu vesa etumuokattu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94025" y="1857375"/>
            <a:ext cx="184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paloasu vesa etumuokattu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41725" y="1857375"/>
            <a:ext cx="184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paloasu vesa etumuokattu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57625" y="1857375"/>
            <a:ext cx="184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ES413_muokattu"/>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1563" y="1857375"/>
            <a:ext cx="16557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3" descr="E:\KUVIA\VMPlehden kuvitusta\2007\20070925_1962.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00625" y="1000125"/>
            <a:ext cx="33147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paloasu vesa etumuokattu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02100" y="1857375"/>
            <a:ext cx="184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paloasu vesa etumuokattu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16413" y="1857375"/>
            <a:ext cx="184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AutoShape 19"/>
          <p:cNvCxnSpPr>
            <a:cxnSpLocks noChangeShapeType="1"/>
          </p:cNvCxnSpPr>
          <p:nvPr/>
        </p:nvCxnSpPr>
        <p:spPr bwMode="auto">
          <a:xfrm rot="5400000">
            <a:off x="5183982" y="2828131"/>
            <a:ext cx="381000" cy="110648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4" name="AutoShape 20"/>
          <p:cNvCxnSpPr>
            <a:cxnSpLocks noChangeShapeType="1"/>
          </p:cNvCxnSpPr>
          <p:nvPr/>
        </p:nvCxnSpPr>
        <p:spPr bwMode="auto">
          <a:xfrm rot="16200000" flipH="1">
            <a:off x="5755482" y="3363118"/>
            <a:ext cx="381000" cy="3651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 name="AutoShape 21"/>
          <p:cNvCxnSpPr>
            <a:cxnSpLocks noChangeShapeType="1"/>
          </p:cNvCxnSpPr>
          <p:nvPr/>
        </p:nvCxnSpPr>
        <p:spPr bwMode="auto">
          <a:xfrm rot="16200000" flipH="1">
            <a:off x="6326982" y="2791618"/>
            <a:ext cx="381000" cy="117951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6" name="AutoShape 22"/>
          <p:cNvCxnSpPr>
            <a:cxnSpLocks noChangeShapeType="1"/>
          </p:cNvCxnSpPr>
          <p:nvPr/>
        </p:nvCxnSpPr>
        <p:spPr bwMode="auto">
          <a:xfrm>
            <a:off x="5929313" y="3000375"/>
            <a:ext cx="2224087" cy="57150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 name="AutoShape 23"/>
          <p:cNvCxnSpPr>
            <a:cxnSpLocks noChangeShapeType="1"/>
          </p:cNvCxnSpPr>
          <p:nvPr/>
        </p:nvCxnSpPr>
        <p:spPr bwMode="auto">
          <a:xfrm rot="10800000">
            <a:off x="4014788" y="3744913"/>
            <a:ext cx="342900" cy="793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8" name="AutoShape 24"/>
          <p:cNvCxnSpPr>
            <a:cxnSpLocks noChangeShapeType="1"/>
          </p:cNvCxnSpPr>
          <p:nvPr/>
        </p:nvCxnSpPr>
        <p:spPr bwMode="auto">
          <a:xfrm rot="5400000" flipH="1" flipV="1">
            <a:off x="7048500" y="2828926"/>
            <a:ext cx="20637" cy="2189162"/>
          </a:xfrm>
          <a:prstGeom prst="bentConnector3">
            <a:avLst>
              <a:gd name="adj1" fmla="val -111702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9" name="AutoShape 25"/>
          <p:cNvCxnSpPr>
            <a:cxnSpLocks noChangeShapeType="1"/>
          </p:cNvCxnSpPr>
          <p:nvPr/>
        </p:nvCxnSpPr>
        <p:spPr bwMode="auto">
          <a:xfrm rot="5400000" flipH="1" flipV="1">
            <a:off x="7620000" y="3400426"/>
            <a:ext cx="20637" cy="1046162"/>
          </a:xfrm>
          <a:prstGeom prst="bentConnector3">
            <a:avLst>
              <a:gd name="adj1" fmla="val -111702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0" name="Text Box 26"/>
          <p:cNvSpPr txBox="1">
            <a:spLocks noChangeArrowheads="1"/>
          </p:cNvSpPr>
          <p:nvPr/>
        </p:nvSpPr>
        <p:spPr bwMode="auto">
          <a:xfrm>
            <a:off x="8215313" y="3929063"/>
            <a:ext cx="928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fi-FI" altLang="fi-FI" dirty="0">
                <a:solidFill>
                  <a:srgbClr val="000000"/>
                </a:solidFill>
              </a:rPr>
              <a:t>Tuki</a:t>
            </a:r>
          </a:p>
        </p:txBody>
      </p:sp>
      <p:sp>
        <p:nvSpPr>
          <p:cNvPr id="21" name="Text Box 27"/>
          <p:cNvSpPr txBox="1">
            <a:spLocks noChangeArrowheads="1"/>
          </p:cNvSpPr>
          <p:nvPr/>
        </p:nvSpPr>
        <p:spPr bwMode="auto">
          <a:xfrm>
            <a:off x="3143249" y="3857625"/>
            <a:ext cx="1458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fi-FI" altLang="fi-FI" dirty="0">
                <a:solidFill>
                  <a:srgbClr val="000000"/>
                </a:solidFill>
              </a:rPr>
              <a:t>Alistus</a:t>
            </a:r>
          </a:p>
        </p:txBody>
      </p:sp>
      <p:pic>
        <p:nvPicPr>
          <p:cNvPr id="22" name="Picture 2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71813" y="3571875"/>
            <a:ext cx="9429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43563" y="2857500"/>
            <a:ext cx="5667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0"/>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357688" y="3571875"/>
            <a:ext cx="9255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500688" y="3571875"/>
            <a:ext cx="9255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2"/>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643688" y="3571875"/>
            <a:ext cx="9255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715250" y="3571875"/>
            <a:ext cx="8763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kstikehys 30"/>
          <p:cNvSpPr txBox="1">
            <a:spLocks noChangeArrowheads="1"/>
          </p:cNvSpPr>
          <p:nvPr/>
        </p:nvSpPr>
        <p:spPr bwMode="auto">
          <a:xfrm>
            <a:off x="3786188" y="2976563"/>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a:solidFill>
                  <a:srgbClr val="000000"/>
                </a:solidFill>
              </a:rPr>
              <a:t>X 3</a:t>
            </a:r>
          </a:p>
        </p:txBody>
      </p:sp>
      <p:sp>
        <p:nvSpPr>
          <p:cNvPr id="32" name="Tekstikehys 31"/>
          <p:cNvSpPr txBox="1">
            <a:spLocks noChangeArrowheads="1"/>
          </p:cNvSpPr>
          <p:nvPr/>
        </p:nvSpPr>
        <p:spPr bwMode="auto">
          <a:xfrm>
            <a:off x="2286000" y="1285875"/>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a:solidFill>
                  <a:srgbClr val="000000"/>
                </a:solidFill>
              </a:rPr>
              <a:t>X 3</a:t>
            </a:r>
          </a:p>
        </p:txBody>
      </p:sp>
      <p:sp>
        <p:nvSpPr>
          <p:cNvPr id="33" name="Tekstikehys 32"/>
          <p:cNvSpPr txBox="1">
            <a:spLocks noChangeArrowheads="1"/>
          </p:cNvSpPr>
          <p:nvPr/>
        </p:nvSpPr>
        <p:spPr bwMode="auto">
          <a:xfrm>
            <a:off x="2786063" y="4786313"/>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a:solidFill>
                  <a:srgbClr val="000000"/>
                </a:solidFill>
              </a:rPr>
              <a:t>X 3</a:t>
            </a:r>
          </a:p>
        </p:txBody>
      </p:sp>
      <p:cxnSp>
        <p:nvCxnSpPr>
          <p:cNvPr id="66" name="_s12303"/>
          <p:cNvCxnSpPr>
            <a:cxnSpLocks noChangeShapeType="1"/>
            <a:stCxn id="38976" idx="0"/>
            <a:endCxn id="38972" idx="2"/>
          </p:cNvCxnSpPr>
          <p:nvPr/>
        </p:nvCxnSpPr>
        <p:spPr bwMode="auto">
          <a:xfrm rot="16200000" flipV="1">
            <a:off x="5484019" y="1569244"/>
            <a:ext cx="788988" cy="232410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7" name="_s12302"/>
          <p:cNvCxnSpPr>
            <a:cxnSpLocks noChangeShapeType="1"/>
            <a:stCxn id="38975" idx="0"/>
            <a:endCxn id="38972" idx="2"/>
          </p:cNvCxnSpPr>
          <p:nvPr/>
        </p:nvCxnSpPr>
        <p:spPr bwMode="auto">
          <a:xfrm rot="16200000" flipV="1">
            <a:off x="4532313" y="2520950"/>
            <a:ext cx="788988" cy="42068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8" name="_s12301"/>
          <p:cNvCxnSpPr>
            <a:cxnSpLocks noChangeShapeType="1"/>
            <a:stCxn id="38974" idx="0"/>
            <a:endCxn id="38972" idx="2"/>
          </p:cNvCxnSpPr>
          <p:nvPr/>
        </p:nvCxnSpPr>
        <p:spPr bwMode="auto">
          <a:xfrm rot="5400000" flipH="1" flipV="1">
            <a:off x="3580607" y="1989931"/>
            <a:ext cx="788988" cy="148272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grpSp>
        <p:nvGrpSpPr>
          <p:cNvPr id="2" name="Group 7"/>
          <p:cNvGrpSpPr>
            <a:grpSpLocks/>
          </p:cNvGrpSpPr>
          <p:nvPr/>
        </p:nvGrpSpPr>
        <p:grpSpPr bwMode="auto">
          <a:xfrm>
            <a:off x="2400300" y="3125788"/>
            <a:ext cx="5472113" cy="392112"/>
            <a:chOff x="1512" y="1969"/>
            <a:chExt cx="3447" cy="247"/>
          </a:xfrm>
        </p:grpSpPr>
        <p:sp>
          <p:nvSpPr>
            <p:cNvPr id="38974" name="_s12298"/>
            <p:cNvSpPr>
              <a:spLocks noChangeArrowheads="1"/>
            </p:cNvSpPr>
            <p:nvPr/>
          </p:nvSpPr>
          <p:spPr bwMode="auto">
            <a:xfrm>
              <a:off x="1512" y="1969"/>
              <a:ext cx="1050" cy="247"/>
            </a:xfrm>
            <a:prstGeom prst="roundRect">
              <a:avLst>
                <a:gd name="adj" fmla="val 16667"/>
              </a:avLst>
            </a:prstGeom>
            <a:solidFill>
              <a:schemeClr val="accent1"/>
            </a:solidFill>
            <a:ln w="9525">
              <a:solidFill>
                <a:schemeClr val="tx1"/>
              </a:solidFill>
              <a:round/>
              <a:headEnd/>
              <a:tailEnd/>
            </a:ln>
          </p:spPr>
          <p:txBody>
            <a:bodyPr wrap="none" lIns="35501" tIns="17752" rIns="35501" bIns="1775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Pelastuskomppania</a:t>
              </a:r>
            </a:p>
          </p:txBody>
        </p:sp>
        <p:sp>
          <p:nvSpPr>
            <p:cNvPr id="38975" name="_s12299"/>
            <p:cNvSpPr>
              <a:spLocks noChangeArrowheads="1"/>
            </p:cNvSpPr>
            <p:nvPr/>
          </p:nvSpPr>
          <p:spPr bwMode="auto">
            <a:xfrm>
              <a:off x="2711" y="1969"/>
              <a:ext cx="1050" cy="247"/>
            </a:xfrm>
            <a:prstGeom prst="roundRect">
              <a:avLst>
                <a:gd name="adj" fmla="val 16667"/>
              </a:avLst>
            </a:prstGeom>
            <a:solidFill>
              <a:schemeClr val="accent1"/>
            </a:solidFill>
            <a:ln w="9525">
              <a:solidFill>
                <a:schemeClr val="tx1"/>
              </a:solidFill>
              <a:round/>
              <a:headEnd/>
              <a:tailEnd/>
            </a:ln>
          </p:spPr>
          <p:txBody>
            <a:bodyPr wrap="none" lIns="35501" tIns="17752" rIns="35501" bIns="1775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Pelastuskomppania</a:t>
              </a:r>
            </a:p>
          </p:txBody>
        </p:sp>
        <p:sp>
          <p:nvSpPr>
            <p:cNvPr id="38976" name="_s12300"/>
            <p:cNvSpPr>
              <a:spLocks noChangeArrowheads="1"/>
            </p:cNvSpPr>
            <p:nvPr/>
          </p:nvSpPr>
          <p:spPr bwMode="auto">
            <a:xfrm>
              <a:off x="3910" y="1969"/>
              <a:ext cx="1049" cy="247"/>
            </a:xfrm>
            <a:prstGeom prst="roundRect">
              <a:avLst>
                <a:gd name="adj" fmla="val 16667"/>
              </a:avLst>
            </a:prstGeom>
            <a:solidFill>
              <a:schemeClr val="accent1"/>
            </a:solidFill>
            <a:ln w="9525">
              <a:solidFill>
                <a:schemeClr val="tx1"/>
              </a:solidFill>
              <a:round/>
              <a:headEnd/>
              <a:tailEnd/>
            </a:ln>
          </p:spPr>
          <p:txBody>
            <a:bodyPr wrap="none" lIns="35501" tIns="17752" rIns="35501" bIns="1775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Pelastuskomppania</a:t>
              </a:r>
            </a:p>
          </p:txBody>
        </p:sp>
      </p:grpSp>
      <p:grpSp>
        <p:nvGrpSpPr>
          <p:cNvPr id="28" name="Group 11"/>
          <p:cNvGrpSpPr>
            <a:grpSpLocks/>
          </p:cNvGrpSpPr>
          <p:nvPr/>
        </p:nvGrpSpPr>
        <p:grpSpPr bwMode="auto">
          <a:xfrm>
            <a:off x="2820988" y="1500188"/>
            <a:ext cx="2579687" cy="1427162"/>
            <a:chOff x="1777" y="945"/>
            <a:chExt cx="1625" cy="899"/>
          </a:xfrm>
        </p:grpSpPr>
        <p:cxnSp>
          <p:nvCxnSpPr>
            <p:cNvPr id="38971" name="_s12313"/>
            <p:cNvCxnSpPr>
              <a:cxnSpLocks noChangeShapeType="1"/>
              <a:stCxn id="38973" idx="3"/>
              <a:endCxn id="38972" idx="2"/>
            </p:cNvCxnSpPr>
            <p:nvPr/>
          </p:nvCxnSpPr>
          <p:spPr bwMode="auto">
            <a:xfrm flipV="1">
              <a:off x="2827" y="1472"/>
              <a:ext cx="143" cy="24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8972" name="_s12297"/>
            <p:cNvSpPr>
              <a:spLocks noChangeArrowheads="1"/>
            </p:cNvSpPr>
            <p:nvPr/>
          </p:nvSpPr>
          <p:spPr bwMode="auto">
            <a:xfrm>
              <a:off x="2539" y="945"/>
              <a:ext cx="863" cy="527"/>
            </a:xfrm>
            <a:prstGeom prst="roundRect">
              <a:avLst>
                <a:gd name="adj" fmla="val 16667"/>
              </a:avLst>
            </a:prstGeom>
            <a:solidFill>
              <a:schemeClr val="accent1"/>
            </a:solidFill>
            <a:ln w="9525">
              <a:solidFill>
                <a:schemeClr val="tx1"/>
              </a:solidFill>
              <a:round/>
              <a:headEnd/>
              <a:tailEnd/>
            </a:ln>
          </p:spPr>
          <p:txBody>
            <a:bodyPr wrap="none" lIns="35501" tIns="17752" rIns="35501" bIns="1775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 1, alueen ylin</a:t>
              </a:r>
            </a:p>
            <a:p>
              <a:pPr algn="ctr">
                <a:spcBef>
                  <a:spcPct val="20000"/>
                </a:spcBef>
              </a:pPr>
              <a:r>
                <a:rPr lang="fi-FI" altLang="fi-FI" sz="1400">
                  <a:solidFill>
                    <a:srgbClr val="000000"/>
                  </a:solidFill>
                </a:rPr>
                <a:t>pelastus-</a:t>
              </a:r>
            </a:p>
            <a:p>
              <a:pPr algn="ctr">
                <a:spcBef>
                  <a:spcPct val="20000"/>
                </a:spcBef>
              </a:pPr>
              <a:r>
                <a:rPr lang="fi-FI" altLang="fi-FI" sz="1400">
                  <a:solidFill>
                    <a:srgbClr val="000000"/>
                  </a:solidFill>
                </a:rPr>
                <a:t>viranomainen</a:t>
              </a:r>
            </a:p>
          </p:txBody>
        </p:sp>
        <p:sp>
          <p:nvSpPr>
            <p:cNvPr id="38973" name="_s12312"/>
            <p:cNvSpPr>
              <a:spLocks noChangeArrowheads="1"/>
            </p:cNvSpPr>
            <p:nvPr/>
          </p:nvSpPr>
          <p:spPr bwMode="auto">
            <a:xfrm>
              <a:off x="1777" y="1597"/>
              <a:ext cx="1050" cy="247"/>
            </a:xfrm>
            <a:prstGeom prst="roundRect">
              <a:avLst>
                <a:gd name="adj" fmla="val 16667"/>
              </a:avLst>
            </a:prstGeom>
            <a:solidFill>
              <a:schemeClr val="accent1"/>
            </a:solidFill>
            <a:ln w="9525">
              <a:solidFill>
                <a:schemeClr val="tx1"/>
              </a:solidFill>
              <a:round/>
              <a:headEnd/>
              <a:tailEnd/>
            </a:ln>
          </p:spPr>
          <p:txBody>
            <a:bodyPr wrap="none" lIns="48492" tIns="24246" rIns="48492" bIns="2424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Esikunta</a:t>
              </a:r>
            </a:p>
          </p:txBody>
        </p:sp>
      </p:grpSp>
      <p:grpSp>
        <p:nvGrpSpPr>
          <p:cNvPr id="30" name="Group 15"/>
          <p:cNvGrpSpPr>
            <a:grpSpLocks/>
          </p:cNvGrpSpPr>
          <p:nvPr/>
        </p:nvGrpSpPr>
        <p:grpSpPr bwMode="auto">
          <a:xfrm>
            <a:off x="1558925" y="3517900"/>
            <a:ext cx="5481638" cy="1785938"/>
            <a:chOff x="982" y="2216"/>
            <a:chExt cx="3453" cy="1125"/>
          </a:xfrm>
        </p:grpSpPr>
        <p:cxnSp>
          <p:nvCxnSpPr>
            <p:cNvPr id="38953" name="_s12333"/>
            <p:cNvCxnSpPr>
              <a:cxnSpLocks noChangeShapeType="1"/>
              <a:stCxn id="38970" idx="3"/>
              <a:endCxn id="38976" idx="2"/>
            </p:cNvCxnSpPr>
            <p:nvPr/>
          </p:nvCxnSpPr>
          <p:spPr bwMode="auto">
            <a:xfrm flipV="1">
              <a:off x="4291" y="2216"/>
              <a:ext cx="144" cy="100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54" name="_s12331"/>
            <p:cNvCxnSpPr>
              <a:cxnSpLocks noChangeShapeType="1"/>
              <a:stCxn id="38969" idx="3"/>
              <a:endCxn id="38976" idx="2"/>
            </p:cNvCxnSpPr>
            <p:nvPr/>
          </p:nvCxnSpPr>
          <p:spPr bwMode="auto">
            <a:xfrm flipV="1">
              <a:off x="4291" y="2216"/>
              <a:ext cx="144" cy="6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55" name="_s12329"/>
            <p:cNvCxnSpPr>
              <a:cxnSpLocks noChangeShapeType="1"/>
              <a:stCxn id="38968" idx="3"/>
              <a:endCxn id="38976" idx="2"/>
            </p:cNvCxnSpPr>
            <p:nvPr/>
          </p:nvCxnSpPr>
          <p:spPr bwMode="auto">
            <a:xfrm flipV="1">
              <a:off x="4291" y="2216"/>
              <a:ext cx="144" cy="2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56" name="_s12327"/>
            <p:cNvCxnSpPr>
              <a:cxnSpLocks noChangeShapeType="1"/>
              <a:stCxn id="38967" idx="3"/>
              <a:endCxn id="38975" idx="2"/>
            </p:cNvCxnSpPr>
            <p:nvPr/>
          </p:nvCxnSpPr>
          <p:spPr bwMode="auto">
            <a:xfrm flipV="1">
              <a:off x="3092" y="2216"/>
              <a:ext cx="144" cy="100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57" name="_s12325"/>
            <p:cNvCxnSpPr>
              <a:cxnSpLocks noChangeShapeType="1"/>
              <a:stCxn id="38966" idx="3"/>
              <a:endCxn id="38975" idx="2"/>
            </p:cNvCxnSpPr>
            <p:nvPr/>
          </p:nvCxnSpPr>
          <p:spPr bwMode="auto">
            <a:xfrm flipV="1">
              <a:off x="3092" y="2216"/>
              <a:ext cx="144" cy="6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58" name="_s12323"/>
            <p:cNvCxnSpPr>
              <a:cxnSpLocks noChangeShapeType="1"/>
              <a:stCxn id="38965" idx="3"/>
              <a:endCxn id="38975" idx="2"/>
            </p:cNvCxnSpPr>
            <p:nvPr/>
          </p:nvCxnSpPr>
          <p:spPr bwMode="auto">
            <a:xfrm flipV="1">
              <a:off x="3092" y="2216"/>
              <a:ext cx="144" cy="2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59" name="_s12321"/>
            <p:cNvCxnSpPr>
              <a:cxnSpLocks noChangeShapeType="1"/>
              <a:stCxn id="38964" idx="3"/>
              <a:endCxn id="38974" idx="2"/>
            </p:cNvCxnSpPr>
            <p:nvPr/>
          </p:nvCxnSpPr>
          <p:spPr bwMode="auto">
            <a:xfrm flipV="1">
              <a:off x="1893" y="2216"/>
              <a:ext cx="144" cy="100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60" name="_s12319"/>
            <p:cNvCxnSpPr>
              <a:cxnSpLocks noChangeShapeType="1"/>
              <a:stCxn id="38963" idx="3"/>
              <a:endCxn id="38974" idx="2"/>
            </p:cNvCxnSpPr>
            <p:nvPr/>
          </p:nvCxnSpPr>
          <p:spPr bwMode="auto">
            <a:xfrm flipV="1">
              <a:off x="1893" y="2216"/>
              <a:ext cx="144" cy="6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8961" name="_s12317"/>
            <p:cNvCxnSpPr>
              <a:cxnSpLocks noChangeShapeType="1"/>
              <a:stCxn id="38962" idx="3"/>
              <a:endCxn id="38974" idx="2"/>
            </p:cNvCxnSpPr>
            <p:nvPr/>
          </p:nvCxnSpPr>
          <p:spPr bwMode="auto">
            <a:xfrm flipV="1">
              <a:off x="1893" y="2216"/>
              <a:ext cx="144" cy="2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8962" name="_s12316"/>
            <p:cNvSpPr>
              <a:spLocks noChangeArrowheads="1"/>
            </p:cNvSpPr>
            <p:nvPr/>
          </p:nvSpPr>
          <p:spPr bwMode="auto">
            <a:xfrm>
              <a:off x="982" y="2341"/>
              <a:ext cx="911" cy="250"/>
            </a:xfrm>
            <a:prstGeom prst="roundRect">
              <a:avLst>
                <a:gd name="adj" fmla="val 16667"/>
              </a:avLst>
            </a:prstGeom>
            <a:solidFill>
              <a:schemeClr val="accent1"/>
            </a:solidFill>
            <a:ln w="9525">
              <a:solidFill>
                <a:schemeClr val="tx1"/>
              </a:solidFill>
              <a:round/>
              <a:headEnd/>
              <a:tailEnd/>
            </a:ln>
          </p:spPr>
          <p:txBody>
            <a:bodyPr wrap="none" lIns="48492" tIns="24246" rIns="48492" bIns="2424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Pelastusjoukkue</a:t>
              </a:r>
            </a:p>
          </p:txBody>
        </p:sp>
        <p:sp>
          <p:nvSpPr>
            <p:cNvPr id="38963" name="_s12318"/>
            <p:cNvSpPr>
              <a:spLocks noChangeArrowheads="1"/>
            </p:cNvSpPr>
            <p:nvPr/>
          </p:nvSpPr>
          <p:spPr bwMode="auto">
            <a:xfrm>
              <a:off x="982" y="2716"/>
              <a:ext cx="911" cy="250"/>
            </a:xfrm>
            <a:prstGeom prst="roundRect">
              <a:avLst>
                <a:gd name="adj" fmla="val 16667"/>
              </a:avLst>
            </a:prstGeom>
            <a:solidFill>
              <a:schemeClr val="accent1"/>
            </a:solidFill>
            <a:ln w="9525">
              <a:solidFill>
                <a:schemeClr val="tx1"/>
              </a:solidFill>
              <a:round/>
              <a:headEnd/>
              <a:tailEnd/>
            </a:ln>
          </p:spPr>
          <p:txBody>
            <a:bodyPr wrap="none" lIns="48492" tIns="24246" rIns="48492" bIns="2424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Pelastusjoukkue</a:t>
              </a:r>
            </a:p>
          </p:txBody>
        </p:sp>
        <p:sp>
          <p:nvSpPr>
            <p:cNvPr id="38964" name="_s12320"/>
            <p:cNvSpPr>
              <a:spLocks noChangeArrowheads="1"/>
            </p:cNvSpPr>
            <p:nvPr/>
          </p:nvSpPr>
          <p:spPr bwMode="auto">
            <a:xfrm>
              <a:off x="982" y="3091"/>
              <a:ext cx="911" cy="250"/>
            </a:xfrm>
            <a:prstGeom prst="roundRect">
              <a:avLst>
                <a:gd name="adj" fmla="val 16667"/>
              </a:avLst>
            </a:prstGeom>
            <a:solidFill>
              <a:schemeClr val="accent1"/>
            </a:solidFill>
            <a:ln w="9525">
              <a:solidFill>
                <a:schemeClr val="tx1"/>
              </a:solidFill>
              <a:round/>
              <a:headEnd/>
              <a:tailEnd/>
            </a:ln>
          </p:spPr>
          <p:txBody>
            <a:bodyPr wrap="none" lIns="48492" tIns="24246" rIns="48492" bIns="24246"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Pelastusjoukkue</a:t>
              </a:r>
            </a:p>
          </p:txBody>
        </p:sp>
        <p:sp>
          <p:nvSpPr>
            <p:cNvPr id="38965" name="_s12322"/>
            <p:cNvSpPr>
              <a:spLocks noChangeArrowheads="1"/>
            </p:cNvSpPr>
            <p:nvPr/>
          </p:nvSpPr>
          <p:spPr bwMode="auto">
            <a:xfrm>
              <a:off x="2180" y="2341"/>
              <a:ext cx="912" cy="250"/>
            </a:xfrm>
            <a:prstGeom prst="roundRect">
              <a:avLst>
                <a:gd name="adj" fmla="val 16667"/>
              </a:avLst>
            </a:prstGeom>
            <a:solidFill>
              <a:schemeClr val="accent1"/>
            </a:solidFill>
            <a:ln w="9525">
              <a:solidFill>
                <a:schemeClr val="tx1"/>
              </a:solidFill>
              <a:round/>
              <a:headEnd/>
              <a:tailEnd/>
            </a:ln>
          </p:spPr>
          <p:txBody>
            <a:bodyPr wrap="none" lIns="53289" tIns="26645" rIns="53289" bIns="26645"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Pelastusjoukkue</a:t>
              </a:r>
            </a:p>
          </p:txBody>
        </p:sp>
        <p:sp>
          <p:nvSpPr>
            <p:cNvPr id="38966" name="_s12324"/>
            <p:cNvSpPr>
              <a:spLocks noChangeArrowheads="1"/>
            </p:cNvSpPr>
            <p:nvPr/>
          </p:nvSpPr>
          <p:spPr bwMode="auto">
            <a:xfrm>
              <a:off x="2180" y="2716"/>
              <a:ext cx="912" cy="250"/>
            </a:xfrm>
            <a:prstGeom prst="roundRect">
              <a:avLst>
                <a:gd name="adj" fmla="val 16667"/>
              </a:avLst>
            </a:prstGeom>
            <a:solidFill>
              <a:schemeClr val="accent1"/>
            </a:solidFill>
            <a:ln w="9525">
              <a:solidFill>
                <a:schemeClr val="tx1"/>
              </a:solidFill>
              <a:round/>
              <a:headEnd/>
              <a:tailEnd/>
            </a:ln>
          </p:spPr>
          <p:txBody>
            <a:bodyPr wrap="none" lIns="53828" tIns="26914" rIns="53828" bIns="26914"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Pelastusjoukkue</a:t>
              </a:r>
            </a:p>
          </p:txBody>
        </p:sp>
        <p:sp>
          <p:nvSpPr>
            <p:cNvPr id="38967" name="_s12326"/>
            <p:cNvSpPr>
              <a:spLocks noChangeArrowheads="1"/>
            </p:cNvSpPr>
            <p:nvPr/>
          </p:nvSpPr>
          <p:spPr bwMode="auto">
            <a:xfrm>
              <a:off x="2180" y="3091"/>
              <a:ext cx="912" cy="250"/>
            </a:xfrm>
            <a:prstGeom prst="roundRect">
              <a:avLst>
                <a:gd name="adj" fmla="val 16667"/>
              </a:avLst>
            </a:prstGeom>
            <a:solidFill>
              <a:schemeClr val="accent1"/>
            </a:solidFill>
            <a:ln w="9525">
              <a:solidFill>
                <a:schemeClr val="tx1"/>
              </a:solidFill>
              <a:round/>
              <a:headEnd/>
              <a:tailEnd/>
            </a:ln>
          </p:spPr>
          <p:txBody>
            <a:bodyPr wrap="none" lIns="54926" tIns="27462" rIns="54926" bIns="2746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Pelastusjoukkue</a:t>
              </a:r>
            </a:p>
          </p:txBody>
        </p:sp>
        <p:sp>
          <p:nvSpPr>
            <p:cNvPr id="38968" name="_s12328"/>
            <p:cNvSpPr>
              <a:spLocks noChangeArrowheads="1"/>
            </p:cNvSpPr>
            <p:nvPr/>
          </p:nvSpPr>
          <p:spPr bwMode="auto">
            <a:xfrm>
              <a:off x="3379" y="2341"/>
              <a:ext cx="912" cy="250"/>
            </a:xfrm>
            <a:prstGeom prst="roundRect">
              <a:avLst>
                <a:gd name="adj" fmla="val 16667"/>
              </a:avLst>
            </a:prstGeom>
            <a:solidFill>
              <a:schemeClr val="accent1"/>
            </a:solidFill>
            <a:ln w="9525">
              <a:solidFill>
                <a:schemeClr val="tx1"/>
              </a:solidFill>
              <a:round/>
              <a:headEnd/>
              <a:tailEnd/>
            </a:ln>
          </p:spPr>
          <p:txBody>
            <a:bodyPr wrap="none" lIns="62415" tIns="31207" rIns="62415" bIns="3120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Pelastusjoukkue</a:t>
              </a:r>
            </a:p>
          </p:txBody>
        </p:sp>
        <p:sp>
          <p:nvSpPr>
            <p:cNvPr id="38969" name="_s12330"/>
            <p:cNvSpPr>
              <a:spLocks noChangeArrowheads="1"/>
            </p:cNvSpPr>
            <p:nvPr/>
          </p:nvSpPr>
          <p:spPr bwMode="auto">
            <a:xfrm>
              <a:off x="3379" y="2716"/>
              <a:ext cx="912" cy="250"/>
            </a:xfrm>
            <a:prstGeom prst="roundRect">
              <a:avLst>
                <a:gd name="adj" fmla="val 16667"/>
              </a:avLst>
            </a:prstGeom>
            <a:solidFill>
              <a:schemeClr val="accent1"/>
            </a:solidFill>
            <a:ln w="9525">
              <a:solidFill>
                <a:schemeClr val="tx1"/>
              </a:solidFill>
              <a:round/>
              <a:headEnd/>
              <a:tailEnd/>
            </a:ln>
          </p:spPr>
          <p:txBody>
            <a:bodyPr wrap="none" lIns="62415" tIns="31207" rIns="62415" bIns="31207"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Pelastusjoukkue</a:t>
              </a:r>
            </a:p>
          </p:txBody>
        </p:sp>
        <p:sp>
          <p:nvSpPr>
            <p:cNvPr id="38970" name="_s12332"/>
            <p:cNvSpPr>
              <a:spLocks noChangeArrowheads="1"/>
            </p:cNvSpPr>
            <p:nvPr/>
          </p:nvSpPr>
          <p:spPr bwMode="auto">
            <a:xfrm>
              <a:off x="3379" y="3091"/>
              <a:ext cx="912" cy="250"/>
            </a:xfrm>
            <a:prstGeom prst="roundRect">
              <a:avLst>
                <a:gd name="adj" fmla="val 16667"/>
              </a:avLst>
            </a:prstGeom>
            <a:solidFill>
              <a:schemeClr val="accent1"/>
            </a:solidFill>
            <a:ln w="9525">
              <a:solidFill>
                <a:schemeClr val="tx1"/>
              </a:solidFill>
              <a:round/>
              <a:headEnd/>
              <a:tailEnd/>
            </a:ln>
          </p:spPr>
          <p:txBody>
            <a:bodyPr wrap="none" lIns="72576" tIns="36288" rIns="72576" bIns="3628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1400">
                  <a:solidFill>
                    <a:srgbClr val="000000"/>
                  </a:solidFill>
                </a:rPr>
                <a:t>Pelastusjoukkue</a:t>
              </a:r>
            </a:p>
          </p:txBody>
        </p:sp>
      </p:grpSp>
      <p:sp>
        <p:nvSpPr>
          <p:cNvPr id="97" name="Tekstikehys 96"/>
          <p:cNvSpPr txBox="1">
            <a:spLocks noChangeArrowheads="1"/>
          </p:cNvSpPr>
          <p:nvPr/>
        </p:nvSpPr>
        <p:spPr bwMode="auto">
          <a:xfrm>
            <a:off x="785813" y="1285875"/>
            <a:ext cx="2786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fi-FI" altLang="fi-FI" sz="2400" dirty="0">
                <a:solidFill>
                  <a:srgbClr val="000000"/>
                </a:solidFill>
              </a:rPr>
              <a:t>Pelastusyhtymä</a:t>
            </a:r>
          </a:p>
        </p:txBody>
      </p:sp>
    </p:spTree>
    <p:extLst>
      <p:ext uri="{BB962C8B-B14F-4D97-AF65-F5344CB8AC3E}">
        <p14:creationId xmlns:p14="http://schemas.microsoft.com/office/powerpoint/2010/main" val="1556440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diamond(in)">
                                      <p:cBhvr>
                                        <p:cTn id="41" dur="500"/>
                                        <p:tgtEl>
                                          <p:spTgt spid="3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xit" presetSubtype="10" fill="hold" nodeType="clickEffect">
                                  <p:stCondLst>
                                    <p:cond delay="0"/>
                                  </p:stCondLst>
                                  <p:childTnLst>
                                    <p:animEffect transition="out" filter="checkerboard(across)">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5" presetClass="exit" presetSubtype="10" fill="hold" nodeType="withEffect">
                                  <p:stCondLst>
                                    <p:cond delay="0"/>
                                  </p:stCondLst>
                                  <p:childTnLst>
                                    <p:animEffect transition="out" filter="checkerboard(across)">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5" presetClass="exit" presetSubtype="10" fill="hold" nodeType="withEffect">
                                  <p:stCondLst>
                                    <p:cond delay="0"/>
                                  </p:stCondLst>
                                  <p:childTnLst>
                                    <p:animEffect transition="out" filter="checkerboard(across)">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5" presetClass="exit" presetSubtype="10" fill="hold" nodeType="withEffect">
                                  <p:stCondLst>
                                    <p:cond delay="0"/>
                                  </p:stCondLst>
                                  <p:childTnLst>
                                    <p:animEffect transition="out" filter="checkerboard(across)">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5" presetClass="exit" presetSubtype="10" fill="hold" nodeType="withEffect">
                                  <p:stCondLst>
                                    <p:cond delay="0"/>
                                  </p:stCondLst>
                                  <p:childTnLst>
                                    <p:animEffect transition="out" filter="checkerboard(across)">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5" presetClass="exit" presetSubtype="10" fill="hold" nodeType="withEffect">
                                  <p:stCondLst>
                                    <p:cond delay="0"/>
                                  </p:stCondLst>
                                  <p:childTnLst>
                                    <p:animEffect transition="out" filter="checkerboard(across)">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5" presetClass="exit" presetSubtype="10" fill="hold" nodeType="withEffect">
                                  <p:stCondLst>
                                    <p:cond delay="0"/>
                                  </p:stCondLst>
                                  <p:childTnLst>
                                    <p:animEffect transition="out" filter="checkerboard(across)">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5" presetClass="exit" presetSubtype="10" fill="hold" nodeType="withEffect">
                                  <p:stCondLst>
                                    <p:cond delay="0"/>
                                  </p:stCondLst>
                                  <p:childTnLst>
                                    <p:animEffect transition="out" filter="checkerboard(across)">
                                      <p:cBhvr>
                                        <p:cTn id="66" dur="500"/>
                                        <p:tgtEl>
                                          <p:spTgt spid="9"/>
                                        </p:tgtEl>
                                      </p:cBhvr>
                                    </p:animEffect>
                                    <p:set>
                                      <p:cBhvr>
                                        <p:cTn id="67" dur="1" fill="hold">
                                          <p:stCondLst>
                                            <p:cond delay="499"/>
                                          </p:stCondLst>
                                        </p:cTn>
                                        <p:tgtEl>
                                          <p:spTgt spid="9"/>
                                        </p:tgtEl>
                                        <p:attrNameLst>
                                          <p:attrName>style.visibility</p:attrName>
                                        </p:attrNameLst>
                                      </p:cBhvr>
                                      <p:to>
                                        <p:strVal val="hidden"/>
                                      </p:to>
                                    </p:set>
                                  </p:childTnLst>
                                </p:cTn>
                              </p:par>
                              <p:par>
                                <p:cTn id="68" presetID="5" presetClass="exit" presetSubtype="10" fill="hold" grpId="1" nodeType="withEffect">
                                  <p:stCondLst>
                                    <p:cond delay="0"/>
                                  </p:stCondLst>
                                  <p:childTnLst>
                                    <p:animEffect transition="out" filter="checkerboard(across)">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par>
                                <p:cTn id="71" presetID="2" presetClass="entr" presetSubtype="4"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ppt_x"/>
                                          </p:val>
                                        </p:tav>
                                        <p:tav tm="100000">
                                          <p:val>
                                            <p:strVal val="#ppt_x"/>
                                          </p:val>
                                        </p:tav>
                                      </p:tavLst>
                                    </p:anim>
                                    <p:anim calcmode="lin" valueType="num">
                                      <p:cBhvr additive="base">
                                        <p:cTn id="90" dur="500" fill="hold"/>
                                        <p:tgtEl>
                                          <p:spTgt spid="1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additive="base">
                                        <p:cTn id="93" dur="500" fill="hold"/>
                                        <p:tgtEl>
                                          <p:spTgt spid="14"/>
                                        </p:tgtEl>
                                        <p:attrNameLst>
                                          <p:attrName>ppt_x</p:attrName>
                                        </p:attrNameLst>
                                      </p:cBhvr>
                                      <p:tavLst>
                                        <p:tav tm="0">
                                          <p:val>
                                            <p:strVal val="#ppt_x"/>
                                          </p:val>
                                        </p:tav>
                                        <p:tav tm="100000">
                                          <p:val>
                                            <p:strVal val="#ppt_x"/>
                                          </p:val>
                                        </p:tav>
                                      </p:tavLst>
                                    </p:anim>
                                    <p:anim calcmode="lin" valueType="num">
                                      <p:cBhvr additive="base">
                                        <p:cTn id="94" dur="500" fill="hold"/>
                                        <p:tgtEl>
                                          <p:spTgt spid="14"/>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ppt_x"/>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additive="base">
                                        <p:cTn id="105" dur="500" fill="hold"/>
                                        <p:tgtEl>
                                          <p:spTgt spid="18"/>
                                        </p:tgtEl>
                                        <p:attrNameLst>
                                          <p:attrName>ppt_x</p:attrName>
                                        </p:attrNameLst>
                                      </p:cBhvr>
                                      <p:tavLst>
                                        <p:tav tm="0">
                                          <p:val>
                                            <p:strVal val="#ppt_x"/>
                                          </p:val>
                                        </p:tav>
                                        <p:tav tm="100000">
                                          <p:val>
                                            <p:strVal val="#ppt_x"/>
                                          </p:val>
                                        </p:tav>
                                      </p:tavLst>
                                    </p:anim>
                                    <p:anim calcmode="lin" valueType="num">
                                      <p:cBhvr additive="base">
                                        <p:cTn id="106" dur="500" fill="hold"/>
                                        <p:tgtEl>
                                          <p:spTgt spid="18"/>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500" fill="hold"/>
                                        <p:tgtEl>
                                          <p:spTgt spid="16"/>
                                        </p:tgtEl>
                                        <p:attrNameLst>
                                          <p:attrName>ppt_x</p:attrName>
                                        </p:attrNameLst>
                                      </p:cBhvr>
                                      <p:tavLst>
                                        <p:tav tm="0">
                                          <p:val>
                                            <p:strVal val="#ppt_x"/>
                                          </p:val>
                                        </p:tav>
                                        <p:tav tm="100000">
                                          <p:val>
                                            <p:strVal val="#ppt_x"/>
                                          </p:val>
                                        </p:tav>
                                      </p:tavLst>
                                    </p:anim>
                                    <p:anim calcmode="lin" valueType="num">
                                      <p:cBhvr additive="base">
                                        <p:cTn id="114" dur="500" fill="hold"/>
                                        <p:tgtEl>
                                          <p:spTgt spid="16"/>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additive="base">
                                        <p:cTn id="117" dur="500" fill="hold"/>
                                        <p:tgtEl>
                                          <p:spTgt spid="23"/>
                                        </p:tgtEl>
                                        <p:attrNameLst>
                                          <p:attrName>ppt_x</p:attrName>
                                        </p:attrNameLst>
                                      </p:cBhvr>
                                      <p:tavLst>
                                        <p:tav tm="0">
                                          <p:val>
                                            <p:strVal val="#ppt_x"/>
                                          </p:val>
                                        </p:tav>
                                        <p:tav tm="100000">
                                          <p:val>
                                            <p:strVal val="#ppt_x"/>
                                          </p:val>
                                        </p:tav>
                                      </p:tavLst>
                                    </p:anim>
                                    <p:anim calcmode="lin" valueType="num">
                                      <p:cBhvr additive="base">
                                        <p:cTn id="118" dur="500" fill="hold"/>
                                        <p:tgtEl>
                                          <p:spTgt spid="23"/>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ppt_x"/>
                                          </p:val>
                                        </p:tav>
                                        <p:tav tm="100000">
                                          <p:val>
                                            <p:strVal val="#ppt_x"/>
                                          </p:val>
                                        </p:tav>
                                      </p:tavLst>
                                    </p:anim>
                                    <p:anim calcmode="lin" valueType="num">
                                      <p:cBhvr additive="base">
                                        <p:cTn id="122" dur="500" fill="hold"/>
                                        <p:tgtEl>
                                          <p:spTgt spid="2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additive="base">
                                        <p:cTn id="125" dur="500" fill="hold"/>
                                        <p:tgtEl>
                                          <p:spTgt spid="26"/>
                                        </p:tgtEl>
                                        <p:attrNameLst>
                                          <p:attrName>ppt_x</p:attrName>
                                        </p:attrNameLst>
                                      </p:cBhvr>
                                      <p:tavLst>
                                        <p:tav tm="0">
                                          <p:val>
                                            <p:strVal val="#ppt_x"/>
                                          </p:val>
                                        </p:tav>
                                        <p:tav tm="100000">
                                          <p:val>
                                            <p:strVal val="#ppt_x"/>
                                          </p:val>
                                        </p:tav>
                                      </p:tavLst>
                                    </p:anim>
                                    <p:anim calcmode="lin" valueType="num">
                                      <p:cBhvr additive="base">
                                        <p:cTn id="126" dur="500" fill="hold"/>
                                        <p:tgtEl>
                                          <p:spTgt spid="26"/>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 calcmode="lin" valueType="num">
                                      <p:cBhvr additive="base">
                                        <p:cTn id="129" dur="500" fill="hold"/>
                                        <p:tgtEl>
                                          <p:spTgt spid="20"/>
                                        </p:tgtEl>
                                        <p:attrNameLst>
                                          <p:attrName>ppt_x</p:attrName>
                                        </p:attrNameLst>
                                      </p:cBhvr>
                                      <p:tavLst>
                                        <p:tav tm="0">
                                          <p:val>
                                            <p:strVal val="#ppt_x"/>
                                          </p:val>
                                        </p:tav>
                                        <p:tav tm="100000">
                                          <p:val>
                                            <p:strVal val="#ppt_x"/>
                                          </p:val>
                                        </p:tav>
                                      </p:tavLst>
                                    </p:anim>
                                    <p:anim calcmode="lin" valueType="num">
                                      <p:cBhvr additive="base">
                                        <p:cTn id="1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8" presetClass="entr" presetSubtype="16" fill="hold" grpId="0" nodeType="clickEffect">
                                  <p:stCondLst>
                                    <p:cond delay="0"/>
                                  </p:stCondLst>
                                  <p:childTnLst>
                                    <p:set>
                                      <p:cBhvr>
                                        <p:cTn id="134" dur="1" fill="hold">
                                          <p:stCondLst>
                                            <p:cond delay="0"/>
                                          </p:stCondLst>
                                        </p:cTn>
                                        <p:tgtEl>
                                          <p:spTgt spid="31"/>
                                        </p:tgtEl>
                                        <p:attrNameLst>
                                          <p:attrName>style.visibility</p:attrName>
                                        </p:attrNameLst>
                                      </p:cBhvr>
                                      <p:to>
                                        <p:strVal val="visible"/>
                                      </p:to>
                                    </p:set>
                                    <p:animEffect transition="in" filter="diamond(in)">
                                      <p:cBhvr>
                                        <p:cTn id="135" dur="500"/>
                                        <p:tgtEl>
                                          <p:spTgt spid="31"/>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5" presetClass="exit" presetSubtype="10" fill="hold" nodeType="clickEffect">
                                  <p:stCondLst>
                                    <p:cond delay="0"/>
                                  </p:stCondLst>
                                  <p:childTnLst>
                                    <p:animEffect transition="out" filter="checkerboard(across)">
                                      <p:cBhvr>
                                        <p:cTn id="139" dur="500"/>
                                        <p:tgtEl>
                                          <p:spTgt spid="22"/>
                                        </p:tgtEl>
                                      </p:cBhvr>
                                    </p:animEffect>
                                    <p:set>
                                      <p:cBhvr>
                                        <p:cTn id="140" dur="1" fill="hold">
                                          <p:stCondLst>
                                            <p:cond delay="499"/>
                                          </p:stCondLst>
                                        </p:cTn>
                                        <p:tgtEl>
                                          <p:spTgt spid="22"/>
                                        </p:tgtEl>
                                        <p:attrNameLst>
                                          <p:attrName>style.visibility</p:attrName>
                                        </p:attrNameLst>
                                      </p:cBhvr>
                                      <p:to>
                                        <p:strVal val="hidden"/>
                                      </p:to>
                                    </p:set>
                                  </p:childTnLst>
                                </p:cTn>
                              </p:par>
                              <p:par>
                                <p:cTn id="141" presetID="5" presetClass="exit" presetSubtype="10" fill="hold" grpId="1" nodeType="withEffect">
                                  <p:stCondLst>
                                    <p:cond delay="0"/>
                                  </p:stCondLst>
                                  <p:childTnLst>
                                    <p:animEffect transition="out" filter="checkerboard(across)">
                                      <p:cBhvr>
                                        <p:cTn id="142" dur="500"/>
                                        <p:tgtEl>
                                          <p:spTgt spid="21"/>
                                        </p:tgtEl>
                                      </p:cBhvr>
                                    </p:animEffect>
                                    <p:set>
                                      <p:cBhvr>
                                        <p:cTn id="143" dur="1" fill="hold">
                                          <p:stCondLst>
                                            <p:cond delay="499"/>
                                          </p:stCondLst>
                                        </p:cTn>
                                        <p:tgtEl>
                                          <p:spTgt spid="21"/>
                                        </p:tgtEl>
                                        <p:attrNameLst>
                                          <p:attrName>style.visibility</p:attrName>
                                        </p:attrNameLst>
                                      </p:cBhvr>
                                      <p:to>
                                        <p:strVal val="hidden"/>
                                      </p:to>
                                    </p:set>
                                  </p:childTnLst>
                                </p:cTn>
                              </p:par>
                              <p:par>
                                <p:cTn id="144" presetID="5" presetClass="exit" presetSubtype="10" fill="hold" nodeType="withEffect">
                                  <p:stCondLst>
                                    <p:cond delay="0"/>
                                  </p:stCondLst>
                                  <p:childTnLst>
                                    <p:animEffect transition="out" filter="checkerboard(across)">
                                      <p:cBhvr>
                                        <p:cTn id="145" dur="500"/>
                                        <p:tgtEl>
                                          <p:spTgt spid="17"/>
                                        </p:tgtEl>
                                      </p:cBhvr>
                                    </p:animEffect>
                                    <p:set>
                                      <p:cBhvr>
                                        <p:cTn id="146" dur="1" fill="hold">
                                          <p:stCondLst>
                                            <p:cond delay="499"/>
                                          </p:stCondLst>
                                        </p:cTn>
                                        <p:tgtEl>
                                          <p:spTgt spid="17"/>
                                        </p:tgtEl>
                                        <p:attrNameLst>
                                          <p:attrName>style.visibility</p:attrName>
                                        </p:attrNameLst>
                                      </p:cBhvr>
                                      <p:to>
                                        <p:strVal val="hidden"/>
                                      </p:to>
                                    </p:set>
                                  </p:childTnLst>
                                </p:cTn>
                              </p:par>
                              <p:par>
                                <p:cTn id="147" presetID="5" presetClass="exit" presetSubtype="10" fill="hold" nodeType="withEffect">
                                  <p:stCondLst>
                                    <p:cond delay="0"/>
                                  </p:stCondLst>
                                  <p:childTnLst>
                                    <p:animEffect transition="out" filter="checkerboard(across)">
                                      <p:cBhvr>
                                        <p:cTn id="148" dur="500"/>
                                        <p:tgtEl>
                                          <p:spTgt spid="24"/>
                                        </p:tgtEl>
                                      </p:cBhvr>
                                    </p:animEffect>
                                    <p:set>
                                      <p:cBhvr>
                                        <p:cTn id="149" dur="1" fill="hold">
                                          <p:stCondLst>
                                            <p:cond delay="499"/>
                                          </p:stCondLst>
                                        </p:cTn>
                                        <p:tgtEl>
                                          <p:spTgt spid="24"/>
                                        </p:tgtEl>
                                        <p:attrNameLst>
                                          <p:attrName>style.visibility</p:attrName>
                                        </p:attrNameLst>
                                      </p:cBhvr>
                                      <p:to>
                                        <p:strVal val="hidden"/>
                                      </p:to>
                                    </p:set>
                                  </p:childTnLst>
                                </p:cTn>
                              </p:par>
                              <p:par>
                                <p:cTn id="150" presetID="5" presetClass="exit" presetSubtype="10" fill="hold" nodeType="withEffect">
                                  <p:stCondLst>
                                    <p:cond delay="0"/>
                                  </p:stCondLst>
                                  <p:childTnLst>
                                    <p:animEffect transition="out" filter="checkerboard(across)">
                                      <p:cBhvr>
                                        <p:cTn id="151" dur="500"/>
                                        <p:tgtEl>
                                          <p:spTgt spid="13"/>
                                        </p:tgtEl>
                                      </p:cBhvr>
                                    </p:animEffect>
                                    <p:set>
                                      <p:cBhvr>
                                        <p:cTn id="152" dur="1" fill="hold">
                                          <p:stCondLst>
                                            <p:cond delay="499"/>
                                          </p:stCondLst>
                                        </p:cTn>
                                        <p:tgtEl>
                                          <p:spTgt spid="13"/>
                                        </p:tgtEl>
                                        <p:attrNameLst>
                                          <p:attrName>style.visibility</p:attrName>
                                        </p:attrNameLst>
                                      </p:cBhvr>
                                      <p:to>
                                        <p:strVal val="hidden"/>
                                      </p:to>
                                    </p:set>
                                  </p:childTnLst>
                                </p:cTn>
                              </p:par>
                              <p:par>
                                <p:cTn id="153" presetID="5" presetClass="exit" presetSubtype="10" fill="hold" nodeType="withEffect">
                                  <p:stCondLst>
                                    <p:cond delay="0"/>
                                  </p:stCondLst>
                                  <p:childTnLst>
                                    <p:animEffect transition="out" filter="checkerboard(across)">
                                      <p:cBhvr>
                                        <p:cTn id="154" dur="500"/>
                                        <p:tgtEl>
                                          <p:spTgt spid="14"/>
                                        </p:tgtEl>
                                      </p:cBhvr>
                                    </p:animEffect>
                                    <p:set>
                                      <p:cBhvr>
                                        <p:cTn id="155" dur="1" fill="hold">
                                          <p:stCondLst>
                                            <p:cond delay="499"/>
                                          </p:stCondLst>
                                        </p:cTn>
                                        <p:tgtEl>
                                          <p:spTgt spid="14"/>
                                        </p:tgtEl>
                                        <p:attrNameLst>
                                          <p:attrName>style.visibility</p:attrName>
                                        </p:attrNameLst>
                                      </p:cBhvr>
                                      <p:to>
                                        <p:strVal val="hidden"/>
                                      </p:to>
                                    </p:set>
                                  </p:childTnLst>
                                </p:cTn>
                              </p:par>
                              <p:par>
                                <p:cTn id="156" presetID="5" presetClass="exit" presetSubtype="10" fill="hold" nodeType="withEffect">
                                  <p:stCondLst>
                                    <p:cond delay="0"/>
                                  </p:stCondLst>
                                  <p:childTnLst>
                                    <p:animEffect transition="out" filter="checkerboard(across)">
                                      <p:cBhvr>
                                        <p:cTn id="157" dur="500"/>
                                        <p:tgtEl>
                                          <p:spTgt spid="15"/>
                                        </p:tgtEl>
                                      </p:cBhvr>
                                    </p:animEffect>
                                    <p:set>
                                      <p:cBhvr>
                                        <p:cTn id="158" dur="1" fill="hold">
                                          <p:stCondLst>
                                            <p:cond delay="499"/>
                                          </p:stCondLst>
                                        </p:cTn>
                                        <p:tgtEl>
                                          <p:spTgt spid="15"/>
                                        </p:tgtEl>
                                        <p:attrNameLst>
                                          <p:attrName>style.visibility</p:attrName>
                                        </p:attrNameLst>
                                      </p:cBhvr>
                                      <p:to>
                                        <p:strVal val="hidden"/>
                                      </p:to>
                                    </p:set>
                                  </p:childTnLst>
                                </p:cTn>
                              </p:par>
                              <p:par>
                                <p:cTn id="159" presetID="5" presetClass="exit" presetSubtype="10" fill="hold" nodeType="withEffect">
                                  <p:stCondLst>
                                    <p:cond delay="0"/>
                                  </p:stCondLst>
                                  <p:childTnLst>
                                    <p:animEffect transition="out" filter="checkerboard(across)">
                                      <p:cBhvr>
                                        <p:cTn id="160" dur="500"/>
                                        <p:tgtEl>
                                          <p:spTgt spid="16"/>
                                        </p:tgtEl>
                                      </p:cBhvr>
                                    </p:animEffect>
                                    <p:set>
                                      <p:cBhvr>
                                        <p:cTn id="161" dur="1" fill="hold">
                                          <p:stCondLst>
                                            <p:cond delay="499"/>
                                          </p:stCondLst>
                                        </p:cTn>
                                        <p:tgtEl>
                                          <p:spTgt spid="16"/>
                                        </p:tgtEl>
                                        <p:attrNameLst>
                                          <p:attrName>style.visibility</p:attrName>
                                        </p:attrNameLst>
                                      </p:cBhvr>
                                      <p:to>
                                        <p:strVal val="hidden"/>
                                      </p:to>
                                    </p:set>
                                  </p:childTnLst>
                                </p:cTn>
                              </p:par>
                              <p:par>
                                <p:cTn id="162" presetID="5" presetClass="exit" presetSubtype="10" fill="hold" nodeType="withEffect">
                                  <p:stCondLst>
                                    <p:cond delay="0"/>
                                  </p:stCondLst>
                                  <p:childTnLst>
                                    <p:animEffect transition="out" filter="checkerboard(across)">
                                      <p:cBhvr>
                                        <p:cTn id="163" dur="500"/>
                                        <p:tgtEl>
                                          <p:spTgt spid="19"/>
                                        </p:tgtEl>
                                      </p:cBhvr>
                                    </p:animEffect>
                                    <p:set>
                                      <p:cBhvr>
                                        <p:cTn id="164" dur="1" fill="hold">
                                          <p:stCondLst>
                                            <p:cond delay="499"/>
                                          </p:stCondLst>
                                        </p:cTn>
                                        <p:tgtEl>
                                          <p:spTgt spid="19"/>
                                        </p:tgtEl>
                                        <p:attrNameLst>
                                          <p:attrName>style.visibility</p:attrName>
                                        </p:attrNameLst>
                                      </p:cBhvr>
                                      <p:to>
                                        <p:strVal val="hidden"/>
                                      </p:to>
                                    </p:set>
                                  </p:childTnLst>
                                </p:cTn>
                              </p:par>
                              <p:par>
                                <p:cTn id="165" presetID="5" presetClass="exit" presetSubtype="10" fill="hold" nodeType="withEffect">
                                  <p:stCondLst>
                                    <p:cond delay="0"/>
                                  </p:stCondLst>
                                  <p:childTnLst>
                                    <p:animEffect transition="out" filter="checkerboard(across)">
                                      <p:cBhvr>
                                        <p:cTn id="166" dur="500"/>
                                        <p:tgtEl>
                                          <p:spTgt spid="18"/>
                                        </p:tgtEl>
                                      </p:cBhvr>
                                    </p:animEffect>
                                    <p:set>
                                      <p:cBhvr>
                                        <p:cTn id="167" dur="1" fill="hold">
                                          <p:stCondLst>
                                            <p:cond delay="499"/>
                                          </p:stCondLst>
                                        </p:cTn>
                                        <p:tgtEl>
                                          <p:spTgt spid="18"/>
                                        </p:tgtEl>
                                        <p:attrNameLst>
                                          <p:attrName>style.visibility</p:attrName>
                                        </p:attrNameLst>
                                      </p:cBhvr>
                                      <p:to>
                                        <p:strVal val="hidden"/>
                                      </p:to>
                                    </p:set>
                                  </p:childTnLst>
                                </p:cTn>
                              </p:par>
                              <p:par>
                                <p:cTn id="168" presetID="5" presetClass="exit" presetSubtype="10" fill="hold" nodeType="withEffect">
                                  <p:stCondLst>
                                    <p:cond delay="0"/>
                                  </p:stCondLst>
                                  <p:childTnLst>
                                    <p:animEffect transition="out" filter="checkerboard(across)">
                                      <p:cBhvr>
                                        <p:cTn id="169" dur="500"/>
                                        <p:tgtEl>
                                          <p:spTgt spid="25"/>
                                        </p:tgtEl>
                                      </p:cBhvr>
                                    </p:animEffect>
                                    <p:set>
                                      <p:cBhvr>
                                        <p:cTn id="170" dur="1" fill="hold">
                                          <p:stCondLst>
                                            <p:cond delay="499"/>
                                          </p:stCondLst>
                                        </p:cTn>
                                        <p:tgtEl>
                                          <p:spTgt spid="25"/>
                                        </p:tgtEl>
                                        <p:attrNameLst>
                                          <p:attrName>style.visibility</p:attrName>
                                        </p:attrNameLst>
                                      </p:cBhvr>
                                      <p:to>
                                        <p:strVal val="hidden"/>
                                      </p:to>
                                    </p:set>
                                  </p:childTnLst>
                                </p:cTn>
                              </p:par>
                              <p:par>
                                <p:cTn id="171" presetID="5" presetClass="exit" presetSubtype="10" fill="hold" nodeType="withEffect">
                                  <p:stCondLst>
                                    <p:cond delay="0"/>
                                  </p:stCondLst>
                                  <p:childTnLst>
                                    <p:animEffect transition="out" filter="checkerboard(across)">
                                      <p:cBhvr>
                                        <p:cTn id="172" dur="500"/>
                                        <p:tgtEl>
                                          <p:spTgt spid="23"/>
                                        </p:tgtEl>
                                      </p:cBhvr>
                                    </p:animEffect>
                                    <p:set>
                                      <p:cBhvr>
                                        <p:cTn id="173" dur="1" fill="hold">
                                          <p:stCondLst>
                                            <p:cond delay="499"/>
                                          </p:stCondLst>
                                        </p:cTn>
                                        <p:tgtEl>
                                          <p:spTgt spid="23"/>
                                        </p:tgtEl>
                                        <p:attrNameLst>
                                          <p:attrName>style.visibility</p:attrName>
                                        </p:attrNameLst>
                                      </p:cBhvr>
                                      <p:to>
                                        <p:strVal val="hidden"/>
                                      </p:to>
                                    </p:set>
                                  </p:childTnLst>
                                </p:cTn>
                              </p:par>
                              <p:par>
                                <p:cTn id="174" presetID="5" presetClass="exit" presetSubtype="10" fill="hold" nodeType="withEffect">
                                  <p:stCondLst>
                                    <p:cond delay="0"/>
                                  </p:stCondLst>
                                  <p:childTnLst>
                                    <p:animEffect transition="out" filter="checkerboard(across)">
                                      <p:cBhvr>
                                        <p:cTn id="175" dur="500"/>
                                        <p:tgtEl>
                                          <p:spTgt spid="26"/>
                                        </p:tgtEl>
                                      </p:cBhvr>
                                    </p:animEffect>
                                    <p:set>
                                      <p:cBhvr>
                                        <p:cTn id="176" dur="1" fill="hold">
                                          <p:stCondLst>
                                            <p:cond delay="499"/>
                                          </p:stCondLst>
                                        </p:cTn>
                                        <p:tgtEl>
                                          <p:spTgt spid="26"/>
                                        </p:tgtEl>
                                        <p:attrNameLst>
                                          <p:attrName>style.visibility</p:attrName>
                                        </p:attrNameLst>
                                      </p:cBhvr>
                                      <p:to>
                                        <p:strVal val="hidden"/>
                                      </p:to>
                                    </p:set>
                                  </p:childTnLst>
                                </p:cTn>
                              </p:par>
                              <p:par>
                                <p:cTn id="177" presetID="5" presetClass="exit" presetSubtype="10" fill="hold" nodeType="withEffect">
                                  <p:stCondLst>
                                    <p:cond delay="0"/>
                                  </p:stCondLst>
                                  <p:childTnLst>
                                    <p:animEffect transition="out" filter="checkerboard(across)">
                                      <p:cBhvr>
                                        <p:cTn id="178" dur="500"/>
                                        <p:tgtEl>
                                          <p:spTgt spid="27"/>
                                        </p:tgtEl>
                                      </p:cBhvr>
                                    </p:animEffect>
                                    <p:set>
                                      <p:cBhvr>
                                        <p:cTn id="179" dur="1" fill="hold">
                                          <p:stCondLst>
                                            <p:cond delay="499"/>
                                          </p:stCondLst>
                                        </p:cTn>
                                        <p:tgtEl>
                                          <p:spTgt spid="27"/>
                                        </p:tgtEl>
                                        <p:attrNameLst>
                                          <p:attrName>style.visibility</p:attrName>
                                        </p:attrNameLst>
                                      </p:cBhvr>
                                      <p:to>
                                        <p:strVal val="hidden"/>
                                      </p:to>
                                    </p:set>
                                  </p:childTnLst>
                                </p:cTn>
                              </p:par>
                              <p:par>
                                <p:cTn id="180" presetID="5" presetClass="exit" presetSubtype="10" fill="hold" grpId="1" nodeType="withEffect">
                                  <p:stCondLst>
                                    <p:cond delay="0"/>
                                  </p:stCondLst>
                                  <p:childTnLst>
                                    <p:animEffect transition="out" filter="checkerboard(across)">
                                      <p:cBhvr>
                                        <p:cTn id="181" dur="500"/>
                                        <p:tgtEl>
                                          <p:spTgt spid="20"/>
                                        </p:tgtEl>
                                      </p:cBhvr>
                                    </p:animEffect>
                                    <p:set>
                                      <p:cBhvr>
                                        <p:cTn id="182" dur="1" fill="hold">
                                          <p:stCondLst>
                                            <p:cond delay="499"/>
                                          </p:stCondLst>
                                        </p:cTn>
                                        <p:tgtEl>
                                          <p:spTgt spid="20"/>
                                        </p:tgtEl>
                                        <p:attrNameLst>
                                          <p:attrName>style.visibility</p:attrName>
                                        </p:attrNameLst>
                                      </p:cBhvr>
                                      <p:to>
                                        <p:strVal val="hidden"/>
                                      </p:to>
                                    </p:set>
                                  </p:childTnLst>
                                </p:cTn>
                              </p:par>
                              <p:par>
                                <p:cTn id="183" presetID="5" presetClass="exit" presetSubtype="10" fill="hold" grpId="1" nodeType="withEffect">
                                  <p:stCondLst>
                                    <p:cond delay="0"/>
                                  </p:stCondLst>
                                  <p:childTnLst>
                                    <p:animEffect transition="out" filter="checkerboard(across)">
                                      <p:cBhvr>
                                        <p:cTn id="184" dur="500"/>
                                        <p:tgtEl>
                                          <p:spTgt spid="31"/>
                                        </p:tgtEl>
                                      </p:cBhvr>
                                    </p:animEffect>
                                    <p:set>
                                      <p:cBhvr>
                                        <p:cTn id="185" dur="1" fill="hold">
                                          <p:stCondLst>
                                            <p:cond delay="499"/>
                                          </p:stCondLst>
                                        </p:cTn>
                                        <p:tgtEl>
                                          <p:spTgt spid="31"/>
                                        </p:tgtEl>
                                        <p:attrNameLst>
                                          <p:attrName>style.visibility</p:attrName>
                                        </p:attrNameLst>
                                      </p:cBhvr>
                                      <p:to>
                                        <p:strVal val="hidden"/>
                                      </p:to>
                                    </p:set>
                                  </p:childTnLst>
                                </p:cTn>
                              </p:par>
                              <p:par>
                                <p:cTn id="186" presetID="2" presetClass="entr" presetSubtype="4" fill="hold" nodeType="withEffect">
                                  <p:stCondLst>
                                    <p:cond delay="0"/>
                                  </p:stCondLst>
                                  <p:childTnLst>
                                    <p:set>
                                      <p:cBhvr>
                                        <p:cTn id="187" dur="1" fill="hold">
                                          <p:stCondLst>
                                            <p:cond delay="0"/>
                                          </p:stCondLst>
                                        </p:cTn>
                                        <p:tgtEl>
                                          <p:spTgt spid="1026"/>
                                        </p:tgtEl>
                                        <p:attrNameLst>
                                          <p:attrName>style.visibility</p:attrName>
                                        </p:attrNameLst>
                                      </p:cBhvr>
                                      <p:to>
                                        <p:strVal val="visible"/>
                                      </p:to>
                                    </p:set>
                                    <p:anim calcmode="lin" valueType="num">
                                      <p:cBhvr additive="base">
                                        <p:cTn id="188" dur="500" fill="hold"/>
                                        <p:tgtEl>
                                          <p:spTgt spid="1026"/>
                                        </p:tgtEl>
                                        <p:attrNameLst>
                                          <p:attrName>ppt_x</p:attrName>
                                        </p:attrNameLst>
                                      </p:cBhvr>
                                      <p:tavLst>
                                        <p:tav tm="0">
                                          <p:val>
                                            <p:strVal val="#ppt_x"/>
                                          </p:val>
                                        </p:tav>
                                        <p:tav tm="100000">
                                          <p:val>
                                            <p:strVal val="#ppt_x"/>
                                          </p:val>
                                        </p:tav>
                                      </p:tavLst>
                                    </p:anim>
                                    <p:anim calcmode="lin" valueType="num">
                                      <p:cBhvr additive="base">
                                        <p:cTn id="18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0" fill="hold" nodeType="clickPar">
                      <p:stCondLst>
                        <p:cond delay="indefinite"/>
                      </p:stCondLst>
                      <p:childTnLst>
                        <p:par>
                          <p:cTn id="191" fill="hold" nodeType="withGroup">
                            <p:stCondLst>
                              <p:cond delay="0"/>
                            </p:stCondLst>
                            <p:childTnLst>
                              <p:par>
                                <p:cTn id="192" presetID="8" presetClass="entr" presetSubtype="16" fill="hold" grpId="0" nodeType="clickEffect">
                                  <p:stCondLst>
                                    <p:cond delay="0"/>
                                  </p:stCondLst>
                                  <p:childTnLst>
                                    <p:set>
                                      <p:cBhvr>
                                        <p:cTn id="193" dur="1" fill="hold">
                                          <p:stCondLst>
                                            <p:cond delay="0"/>
                                          </p:stCondLst>
                                        </p:cTn>
                                        <p:tgtEl>
                                          <p:spTgt spid="33"/>
                                        </p:tgtEl>
                                        <p:attrNameLst>
                                          <p:attrName>style.visibility</p:attrName>
                                        </p:attrNameLst>
                                      </p:cBhvr>
                                      <p:to>
                                        <p:strVal val="visible"/>
                                      </p:to>
                                    </p:set>
                                    <p:animEffect transition="in" filter="diamond(in)">
                                      <p:cBhvr>
                                        <p:cTn id="194" dur="500"/>
                                        <p:tgtEl>
                                          <p:spTgt spid="33"/>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5" presetClass="exit" presetSubtype="10" fill="hold" grpId="1" nodeType="clickEffect">
                                  <p:stCondLst>
                                    <p:cond delay="0"/>
                                  </p:stCondLst>
                                  <p:childTnLst>
                                    <p:animEffect transition="out" filter="checkerboard(across)">
                                      <p:cBhvr>
                                        <p:cTn id="198" dur="500"/>
                                        <p:tgtEl>
                                          <p:spTgt spid="33"/>
                                        </p:tgtEl>
                                      </p:cBhvr>
                                    </p:animEffect>
                                    <p:set>
                                      <p:cBhvr>
                                        <p:cTn id="199" dur="1" fill="hold">
                                          <p:stCondLst>
                                            <p:cond delay="499"/>
                                          </p:stCondLst>
                                        </p:cTn>
                                        <p:tgtEl>
                                          <p:spTgt spid="33"/>
                                        </p:tgtEl>
                                        <p:attrNameLst>
                                          <p:attrName>style.visibility</p:attrName>
                                        </p:attrNameLst>
                                      </p:cBhvr>
                                      <p:to>
                                        <p:strVal val="hidden"/>
                                      </p:to>
                                    </p:set>
                                  </p:childTnLst>
                                </p:cTn>
                              </p:par>
                              <p:par>
                                <p:cTn id="200" presetID="5" presetClass="exit" presetSubtype="10" fill="hold" nodeType="withEffect">
                                  <p:stCondLst>
                                    <p:cond delay="0"/>
                                  </p:stCondLst>
                                  <p:childTnLst>
                                    <p:animEffect transition="out" filter="checkerboard(across)">
                                      <p:cBhvr>
                                        <p:cTn id="201" dur="500"/>
                                        <p:tgtEl>
                                          <p:spTgt spid="1026"/>
                                        </p:tgtEl>
                                      </p:cBhvr>
                                    </p:animEffect>
                                    <p:set>
                                      <p:cBhvr>
                                        <p:cTn id="202" dur="1" fill="hold">
                                          <p:stCondLst>
                                            <p:cond delay="499"/>
                                          </p:stCondLst>
                                        </p:cTn>
                                        <p:tgtEl>
                                          <p:spTgt spid="1026"/>
                                        </p:tgtEl>
                                        <p:attrNameLst>
                                          <p:attrName>style.visibility</p:attrName>
                                        </p:attrNameLst>
                                      </p:cBhvr>
                                      <p:to>
                                        <p:strVal val="hidden"/>
                                      </p:to>
                                    </p:set>
                                  </p:childTnLst>
                                </p:cTn>
                              </p:par>
                              <p:par>
                                <p:cTn id="203" presetID="5" presetClass="exit" presetSubtype="10" fill="hold" grpId="0" nodeType="withEffect">
                                  <p:stCondLst>
                                    <p:cond delay="0"/>
                                  </p:stCondLst>
                                  <p:childTnLst>
                                    <p:animEffect transition="out" filter="checkerboard(across)">
                                      <p:cBhvr>
                                        <p:cTn id="204" dur="500"/>
                                        <p:tgtEl>
                                          <p:spTgt spid="3">
                                            <p:txEl>
                                              <p:pRg st="0" end="0"/>
                                            </p:txEl>
                                          </p:spTgt>
                                        </p:tgtEl>
                                      </p:cBhvr>
                                    </p:animEffect>
                                    <p:set>
                                      <p:cBhvr>
                                        <p:cTn id="205" dur="1" fill="hold">
                                          <p:stCondLst>
                                            <p:cond delay="499"/>
                                          </p:stCondLst>
                                        </p:cTn>
                                        <p:tgtEl>
                                          <p:spTgt spid="3">
                                            <p:txEl>
                                              <p:pRg st="0" end="0"/>
                                            </p:txEl>
                                          </p:spTgt>
                                        </p:tgtEl>
                                        <p:attrNameLst>
                                          <p:attrName>style.visibility</p:attrName>
                                        </p:attrNameLst>
                                      </p:cBhvr>
                                      <p:to>
                                        <p:strVal val="hidden"/>
                                      </p:to>
                                    </p:set>
                                  </p:childTnLst>
                                </p:cTn>
                              </p:par>
                              <p:par>
                                <p:cTn id="206" presetID="5" presetClass="exit" presetSubtype="10" fill="hold" grpId="0" nodeType="withEffect">
                                  <p:stCondLst>
                                    <p:cond delay="0"/>
                                  </p:stCondLst>
                                  <p:childTnLst>
                                    <p:animEffect transition="out" filter="checkerboard(across)">
                                      <p:cBhvr>
                                        <p:cTn id="207" dur="500"/>
                                        <p:tgtEl>
                                          <p:spTgt spid="3">
                                            <p:txEl>
                                              <p:pRg st="4" end="4"/>
                                            </p:txEl>
                                          </p:spTgt>
                                        </p:tgtEl>
                                      </p:cBhvr>
                                    </p:animEffect>
                                    <p:set>
                                      <p:cBhvr>
                                        <p:cTn id="208" dur="1" fill="hold">
                                          <p:stCondLst>
                                            <p:cond delay="499"/>
                                          </p:stCondLst>
                                        </p:cTn>
                                        <p:tgtEl>
                                          <p:spTgt spid="3">
                                            <p:txEl>
                                              <p:pRg st="4" end="4"/>
                                            </p:txEl>
                                          </p:spTgt>
                                        </p:tgtEl>
                                        <p:attrNameLst>
                                          <p:attrName>style.visibility</p:attrName>
                                        </p:attrNameLst>
                                      </p:cBhvr>
                                      <p:to>
                                        <p:strVal val="hidden"/>
                                      </p:to>
                                    </p:set>
                                  </p:childTnLst>
                                </p:cTn>
                              </p:par>
                              <p:par>
                                <p:cTn id="209" presetID="5" presetClass="exit" presetSubtype="10" fill="hold" grpId="0" nodeType="withEffect">
                                  <p:stCondLst>
                                    <p:cond delay="0"/>
                                  </p:stCondLst>
                                  <p:childTnLst>
                                    <p:animEffect transition="out" filter="checkerboard(across)">
                                      <p:cBhvr>
                                        <p:cTn id="210" dur="500"/>
                                        <p:tgtEl>
                                          <p:spTgt spid="3">
                                            <p:txEl>
                                              <p:pRg st="8" end="8"/>
                                            </p:txEl>
                                          </p:spTgt>
                                        </p:tgtEl>
                                      </p:cBhvr>
                                    </p:animEffect>
                                    <p:set>
                                      <p:cBhvr>
                                        <p:cTn id="211" dur="1" fill="hold">
                                          <p:stCondLst>
                                            <p:cond delay="499"/>
                                          </p:stCondLst>
                                        </p:cTn>
                                        <p:tgtEl>
                                          <p:spTgt spid="3">
                                            <p:txEl>
                                              <p:pRg st="8" end="8"/>
                                            </p:txEl>
                                          </p:spTgt>
                                        </p:tgtEl>
                                        <p:attrNameLst>
                                          <p:attrName>style.visibility</p:attrName>
                                        </p:attrNameLst>
                                      </p:cBhvr>
                                      <p:to>
                                        <p:strVal val="hidden"/>
                                      </p:to>
                                    </p:set>
                                  </p:childTnLst>
                                </p:cTn>
                              </p:par>
                              <p:par>
                                <p:cTn id="212" presetID="5" presetClass="exit" presetSubtype="10" fill="hold" grpId="0" nodeType="withEffect">
                                  <p:stCondLst>
                                    <p:cond delay="0"/>
                                  </p:stCondLst>
                                  <p:childTnLst>
                                    <p:animEffect transition="out" filter="checkerboard(across)">
                                      <p:cBhvr>
                                        <p:cTn id="213" dur="500"/>
                                        <p:tgtEl>
                                          <p:spTgt spid="3">
                                            <p:txEl>
                                              <p:pRg st="11" end="11"/>
                                            </p:txEl>
                                          </p:spTgt>
                                        </p:tgtEl>
                                      </p:cBhvr>
                                    </p:animEffect>
                                    <p:set>
                                      <p:cBhvr>
                                        <p:cTn id="214" dur="1" fill="hold">
                                          <p:stCondLst>
                                            <p:cond delay="499"/>
                                          </p:stCondLst>
                                        </p:cTn>
                                        <p:tgtEl>
                                          <p:spTgt spid="3">
                                            <p:txEl>
                                              <p:pRg st="11" end="11"/>
                                            </p:txEl>
                                          </p:spTgt>
                                        </p:tgtEl>
                                        <p:attrNameLst>
                                          <p:attrName>style.visibility</p:attrName>
                                        </p:attrNameLst>
                                      </p:cBhvr>
                                      <p:to>
                                        <p:strVal val="hidden"/>
                                      </p:to>
                                    </p:set>
                                  </p:childTnLst>
                                </p:cTn>
                              </p:par>
                              <p:par>
                                <p:cTn id="215" presetID="2" presetClass="entr" presetSubtype="4" fill="hold" nodeType="withEffect">
                                  <p:stCondLst>
                                    <p:cond delay="0"/>
                                  </p:stCondLst>
                                  <p:childTnLst>
                                    <p:set>
                                      <p:cBhvr>
                                        <p:cTn id="216" dur="1" fill="hold">
                                          <p:stCondLst>
                                            <p:cond delay="0"/>
                                          </p:stCondLst>
                                        </p:cTn>
                                        <p:tgtEl>
                                          <p:spTgt spid="66"/>
                                        </p:tgtEl>
                                        <p:attrNameLst>
                                          <p:attrName>style.visibility</p:attrName>
                                        </p:attrNameLst>
                                      </p:cBhvr>
                                      <p:to>
                                        <p:strVal val="visible"/>
                                      </p:to>
                                    </p:set>
                                    <p:anim calcmode="lin" valueType="num">
                                      <p:cBhvr additive="base">
                                        <p:cTn id="217" dur="500" fill="hold"/>
                                        <p:tgtEl>
                                          <p:spTgt spid="66"/>
                                        </p:tgtEl>
                                        <p:attrNameLst>
                                          <p:attrName>ppt_x</p:attrName>
                                        </p:attrNameLst>
                                      </p:cBhvr>
                                      <p:tavLst>
                                        <p:tav tm="0">
                                          <p:val>
                                            <p:strVal val="#ppt_x"/>
                                          </p:val>
                                        </p:tav>
                                        <p:tav tm="100000">
                                          <p:val>
                                            <p:strVal val="#ppt_x"/>
                                          </p:val>
                                        </p:tav>
                                      </p:tavLst>
                                    </p:anim>
                                    <p:anim calcmode="lin" valueType="num">
                                      <p:cBhvr additive="base">
                                        <p:cTn id="218" dur="500" fill="hold"/>
                                        <p:tgtEl>
                                          <p:spTgt spid="66"/>
                                        </p:tgtEl>
                                        <p:attrNameLst>
                                          <p:attrName>ppt_y</p:attrName>
                                        </p:attrNameLst>
                                      </p:cBhvr>
                                      <p:tavLst>
                                        <p:tav tm="0">
                                          <p:val>
                                            <p:strVal val="1+#ppt_h/2"/>
                                          </p:val>
                                        </p:tav>
                                        <p:tav tm="100000">
                                          <p:val>
                                            <p:strVal val="#ppt_y"/>
                                          </p:val>
                                        </p:tav>
                                      </p:tavLst>
                                    </p:anim>
                                  </p:childTnLst>
                                </p:cTn>
                              </p:par>
                              <p:par>
                                <p:cTn id="219" presetID="2" presetClass="entr" presetSubtype="4" fill="hold" nodeType="withEffect">
                                  <p:stCondLst>
                                    <p:cond delay="0"/>
                                  </p:stCondLst>
                                  <p:childTnLst>
                                    <p:set>
                                      <p:cBhvr>
                                        <p:cTn id="220" dur="1" fill="hold">
                                          <p:stCondLst>
                                            <p:cond delay="0"/>
                                          </p:stCondLst>
                                        </p:cTn>
                                        <p:tgtEl>
                                          <p:spTgt spid="67"/>
                                        </p:tgtEl>
                                        <p:attrNameLst>
                                          <p:attrName>style.visibility</p:attrName>
                                        </p:attrNameLst>
                                      </p:cBhvr>
                                      <p:to>
                                        <p:strVal val="visible"/>
                                      </p:to>
                                    </p:set>
                                    <p:anim calcmode="lin" valueType="num">
                                      <p:cBhvr additive="base">
                                        <p:cTn id="221" dur="500" fill="hold"/>
                                        <p:tgtEl>
                                          <p:spTgt spid="67"/>
                                        </p:tgtEl>
                                        <p:attrNameLst>
                                          <p:attrName>ppt_x</p:attrName>
                                        </p:attrNameLst>
                                      </p:cBhvr>
                                      <p:tavLst>
                                        <p:tav tm="0">
                                          <p:val>
                                            <p:strVal val="#ppt_x"/>
                                          </p:val>
                                        </p:tav>
                                        <p:tav tm="100000">
                                          <p:val>
                                            <p:strVal val="#ppt_x"/>
                                          </p:val>
                                        </p:tav>
                                      </p:tavLst>
                                    </p:anim>
                                    <p:anim calcmode="lin" valueType="num">
                                      <p:cBhvr additive="base">
                                        <p:cTn id="222" dur="500" fill="hold"/>
                                        <p:tgtEl>
                                          <p:spTgt spid="67"/>
                                        </p:tgtEl>
                                        <p:attrNameLst>
                                          <p:attrName>ppt_y</p:attrName>
                                        </p:attrNameLst>
                                      </p:cBhvr>
                                      <p:tavLst>
                                        <p:tav tm="0">
                                          <p:val>
                                            <p:strVal val="1+#ppt_h/2"/>
                                          </p:val>
                                        </p:tav>
                                        <p:tav tm="100000">
                                          <p:val>
                                            <p:strVal val="#ppt_y"/>
                                          </p:val>
                                        </p:tav>
                                      </p:tavLst>
                                    </p:anim>
                                  </p:childTnLst>
                                </p:cTn>
                              </p:par>
                              <p:par>
                                <p:cTn id="223" presetID="2" presetClass="entr" presetSubtype="4" fill="hold" nodeType="withEffect">
                                  <p:stCondLst>
                                    <p:cond delay="0"/>
                                  </p:stCondLst>
                                  <p:childTnLst>
                                    <p:set>
                                      <p:cBhvr>
                                        <p:cTn id="224" dur="1" fill="hold">
                                          <p:stCondLst>
                                            <p:cond delay="0"/>
                                          </p:stCondLst>
                                        </p:cTn>
                                        <p:tgtEl>
                                          <p:spTgt spid="68"/>
                                        </p:tgtEl>
                                        <p:attrNameLst>
                                          <p:attrName>style.visibility</p:attrName>
                                        </p:attrNameLst>
                                      </p:cBhvr>
                                      <p:to>
                                        <p:strVal val="visible"/>
                                      </p:to>
                                    </p:set>
                                    <p:anim calcmode="lin" valueType="num">
                                      <p:cBhvr additive="base">
                                        <p:cTn id="225" dur="500" fill="hold"/>
                                        <p:tgtEl>
                                          <p:spTgt spid="68"/>
                                        </p:tgtEl>
                                        <p:attrNameLst>
                                          <p:attrName>ppt_x</p:attrName>
                                        </p:attrNameLst>
                                      </p:cBhvr>
                                      <p:tavLst>
                                        <p:tav tm="0">
                                          <p:val>
                                            <p:strVal val="#ppt_x"/>
                                          </p:val>
                                        </p:tav>
                                        <p:tav tm="100000">
                                          <p:val>
                                            <p:strVal val="#ppt_x"/>
                                          </p:val>
                                        </p:tav>
                                      </p:tavLst>
                                    </p:anim>
                                    <p:anim calcmode="lin" valueType="num">
                                      <p:cBhvr additive="base">
                                        <p:cTn id="226" dur="500" fill="hold"/>
                                        <p:tgtEl>
                                          <p:spTgt spid="68"/>
                                        </p:tgtEl>
                                        <p:attrNameLst>
                                          <p:attrName>ppt_y</p:attrName>
                                        </p:attrNameLst>
                                      </p:cBhvr>
                                      <p:tavLst>
                                        <p:tav tm="0">
                                          <p:val>
                                            <p:strVal val="1+#ppt_h/2"/>
                                          </p:val>
                                        </p:tav>
                                        <p:tav tm="100000">
                                          <p:val>
                                            <p:strVal val="#ppt_y"/>
                                          </p:val>
                                        </p:tav>
                                      </p:tavLst>
                                    </p:anim>
                                  </p:childTnLst>
                                </p:cTn>
                              </p:par>
                              <p:par>
                                <p:cTn id="227" presetID="2" presetClass="entr" presetSubtype="4" fill="hold" nodeType="withEffect">
                                  <p:stCondLst>
                                    <p:cond delay="0"/>
                                  </p:stCondLst>
                                  <p:childTnLst>
                                    <p:set>
                                      <p:cBhvr>
                                        <p:cTn id="228" dur="1" fill="hold">
                                          <p:stCondLst>
                                            <p:cond delay="0"/>
                                          </p:stCondLst>
                                        </p:cTn>
                                        <p:tgtEl>
                                          <p:spTgt spid="2"/>
                                        </p:tgtEl>
                                        <p:attrNameLst>
                                          <p:attrName>style.visibility</p:attrName>
                                        </p:attrNameLst>
                                      </p:cBhvr>
                                      <p:to>
                                        <p:strVal val="visible"/>
                                      </p:to>
                                    </p:set>
                                    <p:anim calcmode="lin" valueType="num">
                                      <p:cBhvr additive="base">
                                        <p:cTn id="229" dur="500" fill="hold"/>
                                        <p:tgtEl>
                                          <p:spTgt spid="2"/>
                                        </p:tgtEl>
                                        <p:attrNameLst>
                                          <p:attrName>ppt_x</p:attrName>
                                        </p:attrNameLst>
                                      </p:cBhvr>
                                      <p:tavLst>
                                        <p:tav tm="0">
                                          <p:val>
                                            <p:strVal val="#ppt_x"/>
                                          </p:val>
                                        </p:tav>
                                        <p:tav tm="100000">
                                          <p:val>
                                            <p:strVal val="#ppt_x"/>
                                          </p:val>
                                        </p:tav>
                                      </p:tavLst>
                                    </p:anim>
                                    <p:anim calcmode="lin" valueType="num">
                                      <p:cBhvr additive="base">
                                        <p:cTn id="230" dur="500" fill="hold"/>
                                        <p:tgtEl>
                                          <p:spTgt spid="2"/>
                                        </p:tgtEl>
                                        <p:attrNameLst>
                                          <p:attrName>ppt_y</p:attrName>
                                        </p:attrNameLst>
                                      </p:cBhvr>
                                      <p:tavLst>
                                        <p:tav tm="0">
                                          <p:val>
                                            <p:strVal val="1+#ppt_h/2"/>
                                          </p:val>
                                        </p:tav>
                                        <p:tav tm="100000">
                                          <p:val>
                                            <p:strVal val="#ppt_y"/>
                                          </p:val>
                                        </p:tav>
                                      </p:tavLst>
                                    </p:anim>
                                  </p:childTnLst>
                                </p:cTn>
                              </p:par>
                              <p:par>
                                <p:cTn id="231" presetID="2" presetClass="entr" presetSubtype="4" fill="hold" nodeType="withEffect">
                                  <p:stCondLst>
                                    <p:cond delay="0"/>
                                  </p:stCondLst>
                                  <p:childTnLst>
                                    <p:set>
                                      <p:cBhvr>
                                        <p:cTn id="232" dur="1" fill="hold">
                                          <p:stCondLst>
                                            <p:cond delay="0"/>
                                          </p:stCondLst>
                                        </p:cTn>
                                        <p:tgtEl>
                                          <p:spTgt spid="28"/>
                                        </p:tgtEl>
                                        <p:attrNameLst>
                                          <p:attrName>style.visibility</p:attrName>
                                        </p:attrNameLst>
                                      </p:cBhvr>
                                      <p:to>
                                        <p:strVal val="visible"/>
                                      </p:to>
                                    </p:set>
                                    <p:anim calcmode="lin" valueType="num">
                                      <p:cBhvr additive="base">
                                        <p:cTn id="233" dur="500" fill="hold"/>
                                        <p:tgtEl>
                                          <p:spTgt spid="28"/>
                                        </p:tgtEl>
                                        <p:attrNameLst>
                                          <p:attrName>ppt_x</p:attrName>
                                        </p:attrNameLst>
                                      </p:cBhvr>
                                      <p:tavLst>
                                        <p:tav tm="0">
                                          <p:val>
                                            <p:strVal val="#ppt_x"/>
                                          </p:val>
                                        </p:tav>
                                        <p:tav tm="100000">
                                          <p:val>
                                            <p:strVal val="#ppt_x"/>
                                          </p:val>
                                        </p:tav>
                                      </p:tavLst>
                                    </p:anim>
                                    <p:anim calcmode="lin" valueType="num">
                                      <p:cBhvr additive="base">
                                        <p:cTn id="234" dur="500" fill="hold"/>
                                        <p:tgtEl>
                                          <p:spTgt spid="28"/>
                                        </p:tgtEl>
                                        <p:attrNameLst>
                                          <p:attrName>ppt_y</p:attrName>
                                        </p:attrNameLst>
                                      </p:cBhvr>
                                      <p:tavLst>
                                        <p:tav tm="0">
                                          <p:val>
                                            <p:strVal val="1+#ppt_h/2"/>
                                          </p:val>
                                        </p:tav>
                                        <p:tav tm="100000">
                                          <p:val>
                                            <p:strVal val="#ppt_y"/>
                                          </p:val>
                                        </p:tav>
                                      </p:tavLst>
                                    </p:anim>
                                  </p:childTnLst>
                                </p:cTn>
                              </p:par>
                              <p:par>
                                <p:cTn id="235" presetID="2" presetClass="entr" presetSubtype="4" fill="hold" nodeType="withEffect">
                                  <p:stCondLst>
                                    <p:cond delay="0"/>
                                  </p:stCondLst>
                                  <p:childTnLst>
                                    <p:set>
                                      <p:cBhvr>
                                        <p:cTn id="236" dur="1" fill="hold">
                                          <p:stCondLst>
                                            <p:cond delay="0"/>
                                          </p:stCondLst>
                                        </p:cTn>
                                        <p:tgtEl>
                                          <p:spTgt spid="30"/>
                                        </p:tgtEl>
                                        <p:attrNameLst>
                                          <p:attrName>style.visibility</p:attrName>
                                        </p:attrNameLst>
                                      </p:cBhvr>
                                      <p:to>
                                        <p:strVal val="visible"/>
                                      </p:to>
                                    </p:set>
                                    <p:anim calcmode="lin" valueType="num">
                                      <p:cBhvr additive="base">
                                        <p:cTn id="237" dur="500" fill="hold"/>
                                        <p:tgtEl>
                                          <p:spTgt spid="30"/>
                                        </p:tgtEl>
                                        <p:attrNameLst>
                                          <p:attrName>ppt_x</p:attrName>
                                        </p:attrNameLst>
                                      </p:cBhvr>
                                      <p:tavLst>
                                        <p:tav tm="0">
                                          <p:val>
                                            <p:strVal val="#ppt_x"/>
                                          </p:val>
                                        </p:tav>
                                        <p:tav tm="100000">
                                          <p:val>
                                            <p:strVal val="#ppt_x"/>
                                          </p:val>
                                        </p:tav>
                                      </p:tavLst>
                                    </p:anim>
                                    <p:anim calcmode="lin" valueType="num">
                                      <p:cBhvr additive="base">
                                        <p:cTn id="238" dur="500" fill="hold"/>
                                        <p:tgtEl>
                                          <p:spTgt spid="30"/>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97"/>
                                        </p:tgtEl>
                                        <p:attrNameLst>
                                          <p:attrName>style.visibility</p:attrName>
                                        </p:attrNameLst>
                                      </p:cBhvr>
                                      <p:to>
                                        <p:strVal val="visible"/>
                                      </p:to>
                                    </p:set>
                                    <p:anim calcmode="lin" valueType="num">
                                      <p:cBhvr additive="base">
                                        <p:cTn id="241" dur="500" fill="hold"/>
                                        <p:tgtEl>
                                          <p:spTgt spid="97"/>
                                        </p:tgtEl>
                                        <p:attrNameLst>
                                          <p:attrName>ppt_x</p:attrName>
                                        </p:attrNameLst>
                                      </p:cBhvr>
                                      <p:tavLst>
                                        <p:tav tm="0">
                                          <p:val>
                                            <p:strVal val="#ppt_x"/>
                                          </p:val>
                                        </p:tav>
                                        <p:tav tm="100000">
                                          <p:val>
                                            <p:strVal val="#ppt_x"/>
                                          </p:val>
                                        </p:tav>
                                      </p:tavLst>
                                    </p:anim>
                                    <p:anim calcmode="lin" valueType="num">
                                      <p:cBhvr additive="base">
                                        <p:cTn id="24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21" grpId="0"/>
      <p:bldP spid="21" grpId="1"/>
      <p:bldP spid="31" grpId="0"/>
      <p:bldP spid="31" grpId="1"/>
      <p:bldP spid="32" grpId="0"/>
      <p:bldP spid="32" grpId="1"/>
      <p:bldP spid="33" grpId="0"/>
      <p:bldP spid="33" grpId="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708400" y="260350"/>
            <a:ext cx="1943720" cy="922338"/>
          </a:xfrm>
        </p:spPr>
        <p:txBody>
          <a:bodyPr/>
          <a:lstStyle/>
          <a:p>
            <a:pPr eaLnBrk="1" hangingPunct="1"/>
            <a:r>
              <a:rPr lang="fi-FI" dirty="0"/>
              <a:t>VAPEPA</a:t>
            </a:r>
          </a:p>
        </p:txBody>
      </p:sp>
      <p:sp>
        <p:nvSpPr>
          <p:cNvPr id="13315" name="Rectangle 3"/>
          <p:cNvSpPr>
            <a:spLocks noGrp="1" noChangeArrowheads="1"/>
          </p:cNvSpPr>
          <p:nvPr>
            <p:ph type="body" idx="1"/>
          </p:nvPr>
        </p:nvSpPr>
        <p:spPr>
          <a:xfrm>
            <a:off x="684213" y="1341438"/>
            <a:ext cx="8208962" cy="4784725"/>
          </a:xfrm>
        </p:spPr>
        <p:txBody>
          <a:bodyPr/>
          <a:lstStyle/>
          <a:p>
            <a:pPr>
              <a:defRPr/>
            </a:pPr>
            <a:r>
              <a:rPr lang="fi-FI" dirty="0"/>
              <a:t>Vapaaehtoinen pelastuspalvelu</a:t>
            </a:r>
          </a:p>
          <a:p>
            <a:pPr lvl="1">
              <a:defRPr/>
            </a:pPr>
            <a:r>
              <a:rPr lang="fi-FI" sz="1800" dirty="0">
                <a:ea typeface="+mn-ea"/>
                <a:cs typeface="+mn-cs"/>
              </a:rPr>
              <a:t>Etsintä</a:t>
            </a:r>
          </a:p>
          <a:p>
            <a:pPr lvl="1">
              <a:defRPr/>
            </a:pPr>
            <a:r>
              <a:rPr lang="fi-FI" sz="1800" dirty="0">
                <a:ea typeface="+mn-ea"/>
                <a:cs typeface="+mn-cs"/>
              </a:rPr>
              <a:t>Viesti</a:t>
            </a:r>
          </a:p>
          <a:p>
            <a:pPr lvl="1">
              <a:defRPr/>
            </a:pPr>
            <a:r>
              <a:rPr lang="fi-FI" sz="1800" dirty="0">
                <a:ea typeface="+mn-ea"/>
                <a:cs typeface="+mn-cs"/>
              </a:rPr>
              <a:t>Ensihuolto</a:t>
            </a:r>
          </a:p>
          <a:p>
            <a:pPr lvl="1">
              <a:defRPr/>
            </a:pPr>
            <a:r>
              <a:rPr lang="fi-FI" sz="1800" dirty="0">
                <a:ea typeface="+mn-ea"/>
                <a:cs typeface="+mn-cs"/>
              </a:rPr>
              <a:t>Koulutus</a:t>
            </a:r>
          </a:p>
          <a:p>
            <a:pPr lvl="1">
              <a:defRPr/>
            </a:pPr>
            <a:r>
              <a:rPr lang="fi-FI" sz="1800" dirty="0">
                <a:ea typeface="+mn-ea"/>
                <a:cs typeface="+mn-cs"/>
              </a:rPr>
              <a:t>Vedenalainen etsintä</a:t>
            </a:r>
          </a:p>
          <a:p>
            <a:pPr>
              <a:defRPr/>
            </a:pPr>
            <a:r>
              <a:rPr lang="fi-FI" sz="1800" dirty="0"/>
              <a:t>Vapaaehtoinen pelastuspalvelu (</a:t>
            </a:r>
            <a:r>
              <a:rPr lang="fi-FI" sz="1800" dirty="0" err="1"/>
              <a:t>Vapepa</a:t>
            </a:r>
            <a:r>
              <a:rPr lang="fi-FI" sz="1800" dirty="0"/>
              <a:t>) on 50 järjestön ja yhteisön muodostama </a:t>
            </a:r>
          </a:p>
          <a:p>
            <a:pPr>
              <a:defRPr/>
            </a:pPr>
            <a:r>
              <a:rPr lang="fi-FI" sz="1800" dirty="0"/>
              <a:t>Yleisin tapa auttaa on osallistua kadonneiden etsintään, mutta usein viranomaiset kutsuvat </a:t>
            </a:r>
            <a:r>
              <a:rPr lang="fi-FI" sz="1800" dirty="0" err="1"/>
              <a:t>vapepalaiset</a:t>
            </a:r>
            <a:r>
              <a:rPr lang="fi-FI" sz="1800" dirty="0"/>
              <a:t> myös esimerkiksi muonitus- tai muihin ensihuollon tehtäviin, henkistä tukea antamaan tai liikennettä ohjaamaan. </a:t>
            </a:r>
          </a:p>
          <a:p>
            <a:pPr>
              <a:defRPr/>
            </a:pPr>
            <a:r>
              <a:rPr lang="fi-FI" sz="1800" dirty="0">
                <a:ea typeface="+mn-ea"/>
                <a:cs typeface="+mn-cs"/>
              </a:rPr>
              <a:t>Suomen Punainen Risti koordinoi toimintaa yleisen pelastuspalvelun osalta</a:t>
            </a:r>
          </a:p>
          <a:p>
            <a:pPr>
              <a:defRPr/>
            </a:pPr>
            <a:r>
              <a:rPr lang="fi-FI" sz="1800" dirty="0"/>
              <a:t>Suomen Meripelastusseura koordinoi meri- ja järvialueilla tapahtuvaa vapaaehtoista pelastustoimintaa</a:t>
            </a:r>
          </a:p>
          <a:p>
            <a:pPr>
              <a:defRPr/>
            </a:pPr>
            <a:r>
              <a:rPr lang="fi-FI" sz="1800" dirty="0">
                <a:ea typeface="+mn-ea"/>
                <a:cs typeface="+mn-cs"/>
              </a:rPr>
              <a:t>Suomen Lentopelastusseura koordinoi vapaaehtoista palolento- ja lentopelastustoimintaa</a:t>
            </a:r>
          </a:p>
          <a:p>
            <a:pPr>
              <a:defRPr/>
            </a:pPr>
            <a:r>
              <a:rPr lang="fi-FI" sz="1800" dirty="0"/>
              <a:t>Toiminta rahoitetaan RAY:n ja Suomen Punaisen Ristin varoin</a:t>
            </a:r>
            <a:endParaRPr lang="fi-FI" sz="1800" dirty="0">
              <a:ea typeface="+mn-ea"/>
              <a:cs typeface="+mn-cs"/>
            </a:endParaRPr>
          </a:p>
        </p:txBody>
      </p:sp>
      <p:pic>
        <p:nvPicPr>
          <p:cNvPr id="168968" name="Picture 8" descr="http://www.rul.fi/heinola/files/2012/04/Vapepa-logo.jpg"/>
          <p:cNvPicPr>
            <a:picLocks noChangeAspect="1" noChangeArrowheads="1"/>
          </p:cNvPicPr>
          <p:nvPr/>
        </p:nvPicPr>
        <p:blipFill>
          <a:blip r:embed="rId3" cstate="print"/>
          <a:srcRect/>
          <a:stretch>
            <a:fillRect/>
          </a:stretch>
        </p:blipFill>
        <p:spPr bwMode="auto">
          <a:xfrm>
            <a:off x="5441379" y="260648"/>
            <a:ext cx="3667125" cy="8572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n numeron paikkamerkki 5"/>
          <p:cNvSpPr>
            <a:spLocks noGrp="1"/>
          </p:cNvSpPr>
          <p:nvPr>
            <p:ph type="sldNum" sz="quarter" idx="12"/>
          </p:nvPr>
        </p:nvSpPr>
        <p:spPr>
          <a:noFill/>
          <a:ln>
            <a:miter lim="800000"/>
            <a:headEnd/>
            <a:tailEnd/>
          </a:ln>
        </p:spPr>
        <p:txBody>
          <a:bodyPr/>
          <a:lstStyle/>
          <a:p>
            <a:fld id="{3CBC421B-61D1-4E9C-A39C-4C6361C8EE96}" type="slidenum">
              <a:rPr lang="fi-FI" smtClean="0"/>
              <a:pPr/>
              <a:t>24</a:t>
            </a:fld>
            <a:endParaRPr lang="fi-FI"/>
          </a:p>
        </p:txBody>
      </p:sp>
      <p:sp>
        <p:nvSpPr>
          <p:cNvPr id="18435" name="Rectangle 2"/>
          <p:cNvSpPr>
            <a:spLocks noGrp="1" noChangeArrowheads="1"/>
          </p:cNvSpPr>
          <p:nvPr>
            <p:ph type="title"/>
          </p:nvPr>
        </p:nvSpPr>
        <p:spPr/>
        <p:txBody>
          <a:bodyPr/>
          <a:lstStyle/>
          <a:p>
            <a:r>
              <a:rPr lang="fi-FI" dirty="0"/>
              <a:t>Hätäkeskuslaitos</a:t>
            </a:r>
          </a:p>
        </p:txBody>
      </p:sp>
      <p:sp>
        <p:nvSpPr>
          <p:cNvPr id="18436" name="Rectangle 3"/>
          <p:cNvSpPr>
            <a:spLocks noGrp="1" noChangeArrowheads="1"/>
          </p:cNvSpPr>
          <p:nvPr>
            <p:ph type="body" idx="1"/>
          </p:nvPr>
        </p:nvSpPr>
        <p:spPr>
          <a:xfrm>
            <a:off x="684213" y="1844675"/>
            <a:ext cx="7721600" cy="2819400"/>
          </a:xfrm>
        </p:spPr>
        <p:txBody>
          <a:bodyPr/>
          <a:lstStyle/>
          <a:p>
            <a:r>
              <a:rPr lang="fi-FI" sz="1800" dirty="0"/>
              <a:t>Hätäkeskuslain (157/2000) tarkoituksena on turvata hätäkeskuspalvelujen tuottaminen, saatavuus ja laatu tasapuolisesti maan eri osissa sekä tehostaa viranomaisten yhteistoimintaa</a:t>
            </a:r>
          </a:p>
          <a:p>
            <a:r>
              <a:rPr lang="fi-FI" sz="1800" dirty="0"/>
              <a:t>Hätäkeskuslaitoksen tehtävänä eri puolilla maata on ottaa vastaan pelastus-, poliisi-, sosiaali- ja terveystoimen toimialaan kuuluvia hätäilmoituksia sekä muita ihmisten, ympäristön ja omaisuuden turvallisuuteen liittyviä ilmoituksia sekä välittää ne edelleen auttaville eri viranomaisille ja yhteistyökumppaneille</a:t>
            </a:r>
          </a:p>
        </p:txBody>
      </p:sp>
      <p:pic>
        <p:nvPicPr>
          <p:cNvPr id="18437" name="Picture 5" descr="112_LOGO_PMS"/>
          <p:cNvPicPr>
            <a:picLocks noChangeAspect="1" noChangeArrowheads="1"/>
          </p:cNvPicPr>
          <p:nvPr/>
        </p:nvPicPr>
        <p:blipFill>
          <a:blip r:embed="rId3" cstate="screen"/>
          <a:srcRect/>
          <a:stretch>
            <a:fillRect/>
          </a:stretch>
        </p:blipFill>
        <p:spPr bwMode="auto">
          <a:xfrm>
            <a:off x="4475163" y="1052513"/>
            <a:ext cx="1897062" cy="674687"/>
          </a:xfrm>
          <a:prstGeom prst="rect">
            <a:avLst/>
          </a:prstGeom>
          <a:noFill/>
          <a:ln w="9525">
            <a:noFill/>
            <a:miter lim="800000"/>
            <a:headEnd/>
            <a:tailEnd/>
          </a:ln>
        </p:spPr>
      </p:pic>
      <p:pic>
        <p:nvPicPr>
          <p:cNvPr id="18438" name="Picture 6" descr="E:\KUVIA\VMPlehden kuvitusta\2002\Päivystäjät.jpg"/>
          <p:cNvPicPr>
            <a:picLocks noChangeAspect="1" noChangeArrowheads="1"/>
          </p:cNvPicPr>
          <p:nvPr/>
        </p:nvPicPr>
        <p:blipFill>
          <a:blip r:embed="rId4" cstate="screen"/>
          <a:srcRect/>
          <a:stretch>
            <a:fillRect/>
          </a:stretch>
        </p:blipFill>
        <p:spPr bwMode="auto">
          <a:xfrm>
            <a:off x="6153150" y="4260850"/>
            <a:ext cx="2990850" cy="25971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n numeron paikkamerkki 5"/>
          <p:cNvSpPr>
            <a:spLocks noGrp="1"/>
          </p:cNvSpPr>
          <p:nvPr>
            <p:ph type="sldNum" sz="quarter" idx="12"/>
          </p:nvPr>
        </p:nvSpPr>
        <p:spPr>
          <a:noFill/>
          <a:ln>
            <a:miter lim="800000"/>
            <a:headEnd/>
            <a:tailEnd/>
          </a:ln>
        </p:spPr>
        <p:txBody>
          <a:bodyPr/>
          <a:lstStyle/>
          <a:p>
            <a:fld id="{3CBC421B-61D1-4E9C-A39C-4C6361C8EE96}" type="slidenum">
              <a:rPr lang="fi-FI" smtClean="0"/>
              <a:pPr/>
              <a:t>25</a:t>
            </a:fld>
            <a:endParaRPr lang="fi-FI"/>
          </a:p>
        </p:txBody>
      </p:sp>
      <p:sp>
        <p:nvSpPr>
          <p:cNvPr id="18435" name="Rectangle 2"/>
          <p:cNvSpPr>
            <a:spLocks noGrp="1" noChangeArrowheads="1"/>
          </p:cNvSpPr>
          <p:nvPr>
            <p:ph type="title"/>
          </p:nvPr>
        </p:nvSpPr>
        <p:spPr/>
        <p:txBody>
          <a:bodyPr/>
          <a:lstStyle/>
          <a:p>
            <a:r>
              <a:rPr lang="fi-FI" dirty="0"/>
              <a:t>Hätäkeskuslaitos</a:t>
            </a:r>
          </a:p>
        </p:txBody>
      </p:sp>
      <p:pic>
        <p:nvPicPr>
          <p:cNvPr id="18437" name="Picture 5" descr="112_LOGO_PMS"/>
          <p:cNvPicPr>
            <a:picLocks noChangeAspect="1" noChangeArrowheads="1"/>
          </p:cNvPicPr>
          <p:nvPr/>
        </p:nvPicPr>
        <p:blipFill>
          <a:blip r:embed="rId3" cstate="screen"/>
          <a:srcRect/>
          <a:stretch>
            <a:fillRect/>
          </a:stretch>
        </p:blipFill>
        <p:spPr bwMode="auto">
          <a:xfrm>
            <a:off x="4475163" y="1052513"/>
            <a:ext cx="1897062" cy="674687"/>
          </a:xfrm>
          <a:prstGeom prst="rect">
            <a:avLst/>
          </a:prstGeom>
          <a:noFill/>
          <a:ln w="9525">
            <a:noFill/>
            <a:miter lim="800000"/>
            <a:headEnd/>
            <a:tailEnd/>
          </a:ln>
        </p:spPr>
      </p:pic>
      <p:pic>
        <p:nvPicPr>
          <p:cNvPr id="1026" name="Picture 2" descr="Image result for hätäkeskuk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809" y="1989589"/>
            <a:ext cx="8410679" cy="4731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http://virtuoosi.pkky.fi/vilma/poliisi/kuvat/%21polmiek.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5600" y="-243408"/>
            <a:ext cx="1946920" cy="2732642"/>
          </a:xfrm>
          <a:prstGeom prst="rect">
            <a:avLst/>
          </a:prstGeom>
          <a:noFill/>
        </p:spPr>
      </p:pic>
      <p:sp>
        <p:nvSpPr>
          <p:cNvPr id="22530" name="Rectangle 2"/>
          <p:cNvSpPr>
            <a:spLocks noGrp="1" noChangeArrowheads="1"/>
          </p:cNvSpPr>
          <p:nvPr>
            <p:ph type="title"/>
          </p:nvPr>
        </p:nvSpPr>
        <p:spPr>
          <a:xfrm>
            <a:off x="3131840" y="260350"/>
            <a:ext cx="4978400" cy="922338"/>
          </a:xfrm>
        </p:spPr>
        <p:txBody>
          <a:bodyPr/>
          <a:lstStyle/>
          <a:p>
            <a:pPr eaLnBrk="1" hangingPunct="1"/>
            <a:r>
              <a:rPr lang="fi-FI" dirty="0"/>
              <a:t>Poliisi</a:t>
            </a:r>
          </a:p>
        </p:txBody>
      </p:sp>
      <p:sp>
        <p:nvSpPr>
          <p:cNvPr id="22531" name="Rectangle 3"/>
          <p:cNvSpPr>
            <a:spLocks noGrp="1" noChangeArrowheads="1"/>
          </p:cNvSpPr>
          <p:nvPr>
            <p:ph type="body" idx="1"/>
          </p:nvPr>
        </p:nvSpPr>
        <p:spPr/>
        <p:txBody>
          <a:bodyPr/>
          <a:lstStyle/>
          <a:p>
            <a:pPr eaLnBrk="1" hangingPunct="1"/>
            <a:endParaRPr lang="fi-FI" sz="2000" dirty="0"/>
          </a:p>
          <a:p>
            <a:pPr eaLnBrk="1" hangingPunct="1"/>
            <a:r>
              <a:rPr lang="fi-FI" sz="2000" dirty="0"/>
              <a:t>Poliisi vastaa kadonneen henkilön etsinnästä sisämaassa ja sisävesialueilla. </a:t>
            </a:r>
          </a:p>
          <a:p>
            <a:pPr eaLnBrk="1" hangingPunct="1"/>
            <a:endParaRPr lang="fi-FI" sz="2000" dirty="0"/>
          </a:p>
          <a:p>
            <a:pPr eaLnBrk="1" hangingPunct="1"/>
            <a:r>
              <a:rPr lang="fi-FI" sz="2000" dirty="0"/>
              <a:t>Merellä etsinnästä vastaa aluksi Rajavartiolaitos. </a:t>
            </a:r>
          </a:p>
          <a:p>
            <a:pPr eaLnBrk="1" hangingPunct="1"/>
            <a:endParaRPr lang="fi-FI" sz="2000" dirty="0"/>
          </a:p>
          <a:p>
            <a:pPr eaLnBrk="1" hangingPunct="1"/>
            <a:r>
              <a:rPr lang="fi-FI" sz="2000" dirty="0"/>
              <a:t>Kadonneen henkilön etsintä käynnistetään, jos kadonneen epäillään joutuneen hengenvaaraan, onnettomuuteen tai rikoksen uhriksi. </a:t>
            </a:r>
          </a:p>
          <a:p>
            <a:pPr eaLnBrk="1" hangingPunct="1"/>
            <a:endParaRPr lang="fi-FI" sz="2000" dirty="0"/>
          </a:p>
          <a:p>
            <a:pPr eaLnBrk="1" hangingPunct="1"/>
            <a:r>
              <a:rPr lang="fi-FI" sz="2000" dirty="0"/>
              <a:t>Poliisilain perusteella poliisi voi määrätä jokaisen tehtävään kykenevän henkilön avustamaan kadonneen etsinnässä ja ihmishengen pelastamisessa sekä määrätä annettavaksi poliisin käyttöön täyttä korvausta vastaan kohtuullisessa määrin tarpeellisia teknisiä välineitä ja muita tarvikkeita.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i-FI"/>
              <a:t>Ensihoitopalvelu</a:t>
            </a:r>
          </a:p>
        </p:txBody>
      </p:sp>
      <p:sp>
        <p:nvSpPr>
          <p:cNvPr id="13315" name="Rectangle 3"/>
          <p:cNvSpPr>
            <a:spLocks noGrp="1" noChangeArrowheads="1"/>
          </p:cNvSpPr>
          <p:nvPr>
            <p:ph type="body" idx="1"/>
          </p:nvPr>
        </p:nvSpPr>
        <p:spPr>
          <a:xfrm>
            <a:off x="684213" y="1341438"/>
            <a:ext cx="8208962" cy="4784725"/>
          </a:xfrm>
        </p:spPr>
        <p:txBody>
          <a:bodyPr/>
          <a:lstStyle/>
          <a:p>
            <a:pPr>
              <a:defRPr/>
            </a:pPr>
            <a:r>
              <a:rPr lang="fi-FI" sz="2000" dirty="0"/>
              <a:t>Ensihoitopalvelun uudelleenorganisointi 1.1.2013</a:t>
            </a:r>
          </a:p>
          <a:p>
            <a:pPr>
              <a:defRPr/>
            </a:pPr>
            <a:r>
              <a:rPr lang="fi-FI" sz="2000" dirty="0"/>
              <a:t>Järjestämisvastuu siirtyi kunnilta sairaanhoitopiireille </a:t>
            </a:r>
          </a:p>
          <a:p>
            <a:pPr lvl="1">
              <a:defRPr/>
            </a:pPr>
            <a:r>
              <a:rPr lang="fi-FI" sz="1600" dirty="0">
                <a:ea typeface="+mn-ea"/>
                <a:cs typeface="+mn-cs"/>
              </a:rPr>
              <a:t>Palvelutasopäätös määrittelee sisällön tarkemmin </a:t>
            </a:r>
          </a:p>
          <a:p>
            <a:pPr lvl="1">
              <a:defRPr/>
            </a:pPr>
            <a:r>
              <a:rPr lang="fi-FI" sz="1600" dirty="0">
                <a:ea typeface="+mn-ea"/>
                <a:cs typeface="+mn-cs"/>
              </a:rPr>
              <a:t>Toiminta- ja hoitovastuu ensisijaisesti hoitolaitosten ulkopuolella olevista potilaista </a:t>
            </a:r>
          </a:p>
          <a:p>
            <a:pPr eaLnBrk="1" hangingPunct="1">
              <a:defRPr/>
            </a:pPr>
            <a:r>
              <a:rPr lang="fi-FI" sz="2000" dirty="0"/>
              <a:t>Merialueiden saarissa ja sisävesillä ensihoitotehtävät kuuluvat ensihoitopalvelun vastuulle ja näiden tehtävien hoitamiseksi voidaan sopia yhteistyökäytännöistä sairaanhoitopiirin ja meri- tai järvipelastusyhdistysten välillä</a:t>
            </a:r>
          </a:p>
          <a:p>
            <a:pPr lvl="1" eaLnBrk="1" hangingPunct="1">
              <a:defRPr/>
            </a:pPr>
            <a:r>
              <a:rPr lang="fi-FI" sz="1600" dirty="0"/>
              <a:t>Meripelastusyhdistyksen toiminta ensivasteessa tai sairaankuljetuksessa 1.1.2013 alkaen sairaanhoitopiirin kanssa tehdyn sopimuksen mukaisesti</a:t>
            </a:r>
          </a:p>
          <a:p>
            <a:pPr eaLnBrk="1" hangingPunct="1">
              <a:defRPr/>
            </a:pPr>
            <a:r>
              <a:rPr lang="fi-FI" sz="2000" dirty="0"/>
              <a:t>Potilaiden tavoittamisesta ja kuljettamisesta merialueella olevilta aluksilta sovitaan meripelastusviranomaisen kanssa.</a:t>
            </a:r>
          </a:p>
          <a:p>
            <a:pPr lvl="1" eaLnBrk="1" hangingPunct="1">
              <a:defRPr/>
            </a:pPr>
            <a:r>
              <a:rPr lang="fi-FI" sz="1600" dirty="0"/>
              <a:t>Meripelastustoimelle kuuluvien sairaankuljetustehtävien hoitamiseksi ylläpidetään </a:t>
            </a:r>
            <a:r>
              <a:rPr lang="fi-FI" sz="1600" dirty="0">
                <a:solidFill>
                  <a:srgbClr val="FF0000"/>
                </a:solidFill>
              </a:rPr>
              <a:t>päivystävässä meripelastushelikopterissa</a:t>
            </a:r>
            <a:r>
              <a:rPr lang="fi-FI" sz="1600" dirty="0"/>
              <a:t> perustason sairaankuljetusvalmiutta</a:t>
            </a:r>
          </a:p>
          <a:p>
            <a:pPr lvl="1" eaLnBrk="1" hangingPunct="1">
              <a:defRPr/>
            </a:pPr>
            <a:r>
              <a:rPr lang="fi-FI" sz="1600" dirty="0"/>
              <a:t>Saarista tehtäviä sairaankuljetuksia suoritetaan virka-apuna muille viranomaisille</a:t>
            </a:r>
            <a:endParaRPr lang="fi-FI" sz="1600" dirty="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i-FI" dirty="0"/>
              <a:t>Onnettomuus merellä</a:t>
            </a:r>
          </a:p>
        </p:txBody>
      </p:sp>
      <p:pic>
        <p:nvPicPr>
          <p:cNvPr id="5" name="Picture 4" descr="pepaper7"/>
          <p:cNvPicPr>
            <a:picLocks noChangeAspect="1" noChangeArrowheads="1"/>
          </p:cNvPicPr>
          <p:nvPr/>
        </p:nvPicPr>
        <p:blipFill>
          <a:blip r:embed="rId3" cstate="screen"/>
          <a:srcRect/>
          <a:stretch>
            <a:fillRect/>
          </a:stretch>
        </p:blipFill>
        <p:spPr bwMode="auto">
          <a:xfrm>
            <a:off x="612485" y="2420888"/>
            <a:ext cx="8640035" cy="443711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title"/>
          </p:nvPr>
        </p:nvSpPr>
        <p:spPr/>
        <p:txBody>
          <a:bodyPr/>
          <a:lstStyle/>
          <a:p>
            <a:endParaRPr lang="fi-FI"/>
          </a:p>
        </p:txBody>
      </p:sp>
      <p:sp>
        <p:nvSpPr>
          <p:cNvPr id="10" name="Sisällön paikkamerkki 9"/>
          <p:cNvSpPr>
            <a:spLocks noGrp="1"/>
          </p:cNvSpPr>
          <p:nvPr>
            <p:ph idx="1"/>
          </p:nvPr>
        </p:nvSpPr>
        <p:spPr/>
        <p:txBody>
          <a:bodyPr/>
          <a:lstStyle/>
          <a:p>
            <a:endParaRPr lang="fi-FI"/>
          </a:p>
        </p:txBody>
      </p:sp>
      <p:pic>
        <p:nvPicPr>
          <p:cNvPr id="4" name="Sisällön paikkamerkki 3"/>
          <p:cNvPicPr>
            <a:picLocks noChangeAspect="1"/>
          </p:cNvPicPr>
          <p:nvPr/>
        </p:nvPicPr>
        <p:blipFill rotWithShape="1">
          <a:blip r:embed="rId3">
            <a:extLst>
              <a:ext uri="{28A0092B-C50C-407E-A947-70E740481C1C}">
                <a14:useLocalDpi xmlns:a14="http://schemas.microsoft.com/office/drawing/2010/main" val="0"/>
              </a:ext>
            </a:extLst>
          </a:blip>
          <a:srcRect l="1513" t="6558" r="5044"/>
          <a:stretch/>
        </p:blipFill>
        <p:spPr>
          <a:xfrm>
            <a:off x="-12358" y="0"/>
            <a:ext cx="9156357" cy="6858000"/>
          </a:xfrm>
          <a:prstGeom prst="rect">
            <a:avLst/>
          </a:prstGeom>
        </p:spPr>
      </p:pic>
      <p:pic>
        <p:nvPicPr>
          <p:cNvPr id="5" name="Picture 19" descr="seurabanneri_v1.psd"/>
          <p:cNvPicPr>
            <a:picLocks noChangeAspect="1"/>
          </p:cNvPicPr>
          <p:nvPr/>
        </p:nvPicPr>
        <p:blipFill>
          <a:blip r:embed="rId4" cstate="screen">
            <a:alphaModFix amt="60000"/>
            <a:extLst>
              <a:ext uri="{28A0092B-C50C-407E-A947-70E740481C1C}">
                <a14:useLocalDpi xmlns:a14="http://schemas.microsoft.com/office/drawing/2010/main"/>
              </a:ext>
            </a:extLst>
          </a:blip>
          <a:stretch>
            <a:fillRect/>
          </a:stretch>
        </p:blipFill>
        <p:spPr>
          <a:xfrm>
            <a:off x="0" y="4889755"/>
            <a:ext cx="9144000" cy="1968246"/>
          </a:xfrm>
          <a:prstGeom prst="rect">
            <a:avLst/>
          </a:prstGeom>
        </p:spPr>
      </p:pic>
      <p:sp>
        <p:nvSpPr>
          <p:cNvPr id="7" name="Otsikko 8"/>
          <p:cNvSpPr txBox="1">
            <a:spLocks/>
          </p:cNvSpPr>
          <p:nvPr/>
        </p:nvSpPr>
        <p:spPr>
          <a:xfrm>
            <a:off x="29506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4400" b="1" i="0" u="none" strike="noStrike" kern="1200" cap="none" spc="0" normalizeH="0" baseline="0" noProof="0">
                <a:ln>
                  <a:noFill/>
                </a:ln>
                <a:solidFill>
                  <a:schemeClr val="bg1"/>
                </a:solidFill>
                <a:effectLst/>
                <a:uLnTx/>
                <a:uFillTx/>
                <a:latin typeface="Arial" pitchFamily="34" charset="0"/>
                <a:ea typeface="ＭＳ Ｐゴシック" charset="-128"/>
                <a:cs typeface="Arial" pitchFamily="34" charset="0"/>
              </a:rPr>
              <a:t>MERIPELASTUS ON YHTEISTYÖTÄ</a:t>
            </a:r>
            <a:endParaRPr kumimoji="0" lang="fi-FI" sz="4400" b="1" i="0" u="none" strike="noStrike" kern="1200" cap="none" spc="0" normalizeH="0" baseline="0" noProof="0" dirty="0">
              <a:ln>
                <a:noFill/>
              </a:ln>
              <a:solidFill>
                <a:schemeClr val="bg1"/>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3419316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i-FI"/>
              <a:t>Meripelastustoimi</a:t>
            </a:r>
          </a:p>
        </p:txBody>
      </p:sp>
      <p:sp>
        <p:nvSpPr>
          <p:cNvPr id="8195" name="Rectangle 3"/>
          <p:cNvSpPr>
            <a:spLocks noGrp="1" noChangeArrowheads="1"/>
          </p:cNvSpPr>
          <p:nvPr>
            <p:ph type="body" idx="1"/>
          </p:nvPr>
        </p:nvSpPr>
        <p:spPr>
          <a:xfrm>
            <a:off x="611188" y="1196975"/>
            <a:ext cx="8459787" cy="4784725"/>
          </a:xfrm>
        </p:spPr>
        <p:txBody>
          <a:bodyPr/>
          <a:lstStyle/>
          <a:p>
            <a:pPr eaLnBrk="1" hangingPunct="1"/>
            <a:r>
              <a:rPr lang="fi-FI" dirty="0"/>
              <a:t>Meripelastustoimesta säädetään Meripelastuslailla ja sen tehtäväksi on määritelty</a:t>
            </a:r>
          </a:p>
          <a:p>
            <a:pPr lvl="1" eaLnBrk="1" hangingPunct="1"/>
            <a:r>
              <a:rPr lang="fi-FI" dirty="0"/>
              <a:t>merellä vaarassa olevien </a:t>
            </a:r>
            <a:r>
              <a:rPr lang="fi-FI" dirty="0">
                <a:solidFill>
                  <a:srgbClr val="FF0000"/>
                </a:solidFill>
              </a:rPr>
              <a:t>ihmisten etsiminen ja pelastaminen</a:t>
            </a:r>
          </a:p>
          <a:p>
            <a:pPr lvl="1" eaLnBrk="1" hangingPunct="1"/>
            <a:r>
              <a:rPr lang="fi-FI" dirty="0"/>
              <a:t>heille annettava </a:t>
            </a:r>
            <a:r>
              <a:rPr lang="fi-FI" dirty="0">
                <a:solidFill>
                  <a:srgbClr val="FF0000"/>
                </a:solidFill>
              </a:rPr>
              <a:t>ensivaste</a:t>
            </a:r>
          </a:p>
          <a:p>
            <a:pPr lvl="1" eaLnBrk="1" hangingPunct="1"/>
            <a:r>
              <a:rPr lang="fi-FI" dirty="0">
                <a:solidFill>
                  <a:srgbClr val="FF0000"/>
                </a:solidFill>
              </a:rPr>
              <a:t>vaaratilanteeseen liittyvän radioviestinnän hoitaminen</a:t>
            </a:r>
          </a:p>
          <a:p>
            <a:pPr lvl="1" eaLnBrk="1" hangingPunct="1"/>
            <a:r>
              <a:rPr lang="fi-FI" dirty="0"/>
              <a:t>puhelinvälitteiset  lääkäripalvelut, merellinen ensihoitopalvelu, jne.</a:t>
            </a:r>
          </a:p>
          <a:p>
            <a:pPr eaLnBrk="1" hangingPunct="1">
              <a:lnSpc>
                <a:spcPct val="90000"/>
              </a:lnSpc>
            </a:pPr>
            <a:r>
              <a:rPr lang="fi-FI" dirty="0"/>
              <a:t>Meripelastus ei tarkoita:</a:t>
            </a:r>
          </a:p>
          <a:p>
            <a:pPr lvl="1" eaLnBrk="1" hangingPunct="1">
              <a:lnSpc>
                <a:spcPct val="90000"/>
              </a:lnSpc>
            </a:pPr>
            <a:r>
              <a:rPr lang="fi-FI" dirty="0"/>
              <a:t>kaluston pelastamista, ellei se ole aiheellista ihmisten pelastamiseksi</a:t>
            </a:r>
          </a:p>
          <a:p>
            <a:pPr lvl="1" eaLnBrk="1" hangingPunct="1">
              <a:lnSpc>
                <a:spcPct val="90000"/>
              </a:lnSpc>
            </a:pPr>
            <a:r>
              <a:rPr lang="fi-FI" dirty="0"/>
              <a:t>kaupallista meripelastusta (</a:t>
            </a:r>
            <a:r>
              <a:rPr lang="fi-FI" dirty="0" err="1"/>
              <a:t>salvage</a:t>
            </a:r>
            <a:r>
              <a:rPr lang="fi-FI" dirty="0"/>
              <a:t>)</a:t>
            </a:r>
          </a:p>
          <a:p>
            <a:pPr eaLnBrk="1" hangingPunct="1"/>
            <a:r>
              <a:rPr lang="fi-FI" dirty="0"/>
              <a:t>Meripelastustoimi vastaa meripelastustehtävien suorittamisesta omalla </a:t>
            </a:r>
            <a:r>
              <a:rPr lang="fi-FI" dirty="0">
                <a:solidFill>
                  <a:srgbClr val="FF0000"/>
                </a:solidFill>
              </a:rPr>
              <a:t>meripelastusvastuualueella</a:t>
            </a:r>
            <a:r>
              <a:rPr lang="fi-FI" dirty="0"/>
              <a:t>, josta on sovittu naapurivaltioiden kanssa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Kaaviokuva 1"/>
          <p:cNvGraphicFramePr/>
          <p:nvPr>
            <p:extLst/>
          </p:nvPr>
        </p:nvGraphicFramePr>
        <p:xfrm>
          <a:off x="110359" y="110359"/>
          <a:ext cx="8923282" cy="9052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Sisällön paikkamerkki 7"/>
          <p:cNvGraphicFramePr>
            <a:graphicFrameLocks/>
          </p:cNvGraphicFramePr>
          <p:nvPr>
            <p:extLst/>
          </p:nvPr>
        </p:nvGraphicFramePr>
        <p:xfrm>
          <a:off x="0" y="2141760"/>
          <a:ext cx="9033641" cy="403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Sisällön paikkamerkki 4"/>
          <p:cNvGraphicFramePr>
            <a:graphicFrameLocks/>
          </p:cNvGraphicFramePr>
          <p:nvPr>
            <p:extLst/>
          </p:nvPr>
        </p:nvGraphicFramePr>
        <p:xfrm>
          <a:off x="467544" y="4241780"/>
          <a:ext cx="8229600" cy="27589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5" name="Sisällön paikkamerkki 7"/>
          <p:cNvGraphicFramePr>
            <a:graphicFrameLocks/>
          </p:cNvGraphicFramePr>
          <p:nvPr>
            <p:extLst/>
          </p:nvPr>
        </p:nvGraphicFramePr>
        <p:xfrm>
          <a:off x="467544" y="0"/>
          <a:ext cx="8229600" cy="240763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9" name="Ryhmä 11"/>
          <p:cNvGrpSpPr/>
          <p:nvPr/>
        </p:nvGrpSpPr>
        <p:grpSpPr>
          <a:xfrm>
            <a:off x="7760495" y="6231879"/>
            <a:ext cx="1116219" cy="403645"/>
            <a:chOff x="7108605" y="1410200"/>
            <a:chExt cx="1116219" cy="777603"/>
          </a:xfrm>
          <a:solidFill>
            <a:schemeClr val="bg1">
              <a:lumMod val="50000"/>
            </a:schemeClr>
          </a:solidFill>
        </p:grpSpPr>
        <p:sp>
          <p:nvSpPr>
            <p:cNvPr id="10" name="Pyöristetty suorakulmio 9"/>
            <p:cNvSpPr/>
            <p:nvPr/>
          </p:nvSpPr>
          <p:spPr>
            <a:xfrm>
              <a:off x="7108605" y="1410200"/>
              <a:ext cx="1116219" cy="77760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11" name="Pyöristetty suorakulmio 4"/>
            <p:cNvSpPr/>
            <p:nvPr/>
          </p:nvSpPr>
          <p:spPr>
            <a:xfrm>
              <a:off x="7131380" y="1432975"/>
              <a:ext cx="1070669" cy="73205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600">
                <a:lnSpc>
                  <a:spcPct val="90000"/>
                </a:lnSpc>
                <a:spcBef>
                  <a:spcPct val="0"/>
                </a:spcBef>
                <a:spcAft>
                  <a:spcPct val="35000"/>
                </a:spcAft>
              </a:pPr>
              <a:r>
                <a:rPr lang="fi-FI" sz="800" dirty="0">
                  <a:solidFill>
                    <a:prstClr val="white"/>
                  </a:solidFill>
                </a:rPr>
                <a:t>TROSSI</a:t>
              </a:r>
            </a:p>
          </p:txBody>
        </p:sp>
      </p:grpSp>
      <p:sp>
        <p:nvSpPr>
          <p:cNvPr id="12" name="Tekstiruutu 1"/>
          <p:cNvSpPr txBox="1"/>
          <p:nvPr/>
        </p:nvSpPr>
        <p:spPr>
          <a:xfrm>
            <a:off x="7515225" y="4819650"/>
            <a:ext cx="444352" cy="1446550"/>
          </a:xfrm>
          <a:prstGeom prst="rect">
            <a:avLst/>
          </a:prstGeom>
          <a:noFill/>
        </p:spPr>
        <p:txBody>
          <a:bodyPr wrap="none" rtlCol="0">
            <a:spAutoFit/>
          </a:bodyPr>
          <a:lstStyle/>
          <a:p>
            <a:r>
              <a:rPr lang="fi-FI" sz="2000" dirty="0">
                <a:solidFill>
                  <a:prstClr val="white">
                    <a:lumMod val="75000"/>
                  </a:prstClr>
                </a:solidFill>
              </a:rPr>
              <a:t>A</a:t>
            </a:r>
          </a:p>
          <a:p>
            <a:endParaRPr lang="fi-FI" sz="2000" dirty="0">
              <a:solidFill>
                <a:prstClr val="white">
                  <a:lumMod val="75000"/>
                </a:prstClr>
              </a:solidFill>
            </a:endParaRPr>
          </a:p>
          <a:p>
            <a:endParaRPr lang="fi-FI" sz="2000" dirty="0">
              <a:solidFill>
                <a:prstClr val="white">
                  <a:lumMod val="75000"/>
                </a:prstClr>
              </a:solidFill>
            </a:endParaRPr>
          </a:p>
          <a:p>
            <a:r>
              <a:rPr lang="fi-FI" dirty="0">
                <a:solidFill>
                  <a:prstClr val="black"/>
                </a:solidFill>
              </a:rPr>
              <a:t>D</a:t>
            </a:r>
          </a:p>
        </p:txBody>
      </p:sp>
      <p:grpSp>
        <p:nvGrpSpPr>
          <p:cNvPr id="13" name="Ryhmä 12"/>
          <p:cNvGrpSpPr/>
          <p:nvPr/>
        </p:nvGrpSpPr>
        <p:grpSpPr>
          <a:xfrm>
            <a:off x="2555569" y="2906175"/>
            <a:ext cx="469154" cy="508620"/>
            <a:chOff x="5709141" y="761204"/>
            <a:chExt cx="469154" cy="508620"/>
          </a:xfrm>
        </p:grpSpPr>
        <p:sp>
          <p:nvSpPr>
            <p:cNvPr id="14" name="Ristinuoli 13"/>
            <p:cNvSpPr/>
            <p:nvPr/>
          </p:nvSpPr>
          <p:spPr>
            <a:xfrm rot="28057">
              <a:off x="5709141" y="761204"/>
              <a:ext cx="469154" cy="508620"/>
            </a:xfrm>
            <a:prstGeom prst="quadArrow">
              <a:avLst/>
            </a:prstGeom>
            <a:solidFill>
              <a:srgbClr val="FF0000"/>
            </a:solidFill>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15" name="Ristinuoli 4"/>
            <p:cNvSpPr/>
            <p:nvPr/>
          </p:nvSpPr>
          <p:spPr>
            <a:xfrm rot="28057">
              <a:off x="5709143" y="862354"/>
              <a:ext cx="328408" cy="305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i-FI" sz="1400" kern="1200"/>
            </a:p>
          </p:txBody>
        </p:sp>
      </p:grpSp>
      <p:grpSp>
        <p:nvGrpSpPr>
          <p:cNvPr id="16" name="Ryhmä 15"/>
          <p:cNvGrpSpPr/>
          <p:nvPr/>
        </p:nvGrpSpPr>
        <p:grpSpPr>
          <a:xfrm>
            <a:off x="5641463" y="2908081"/>
            <a:ext cx="469154" cy="508620"/>
            <a:chOff x="5709141" y="761204"/>
            <a:chExt cx="469154" cy="508620"/>
          </a:xfrm>
        </p:grpSpPr>
        <p:sp>
          <p:nvSpPr>
            <p:cNvPr id="17" name="Ristinuoli 16"/>
            <p:cNvSpPr/>
            <p:nvPr/>
          </p:nvSpPr>
          <p:spPr>
            <a:xfrm rot="28057">
              <a:off x="5709141" y="761204"/>
              <a:ext cx="469154" cy="508620"/>
            </a:xfrm>
            <a:prstGeom prst="quadArrow">
              <a:avLst/>
            </a:prstGeom>
            <a:solidFill>
              <a:srgbClr val="FF0000"/>
            </a:solidFill>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sp>
          <p:nvSpPr>
            <p:cNvPr id="18" name="Ristinuoli 4"/>
            <p:cNvSpPr/>
            <p:nvPr/>
          </p:nvSpPr>
          <p:spPr>
            <a:xfrm rot="28057">
              <a:off x="5709143" y="862354"/>
              <a:ext cx="328408" cy="305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i-FI" sz="1400" kern="1200"/>
            </a:p>
          </p:txBody>
        </p:sp>
      </p:grpSp>
    </p:spTree>
    <p:extLst>
      <p:ext uri="{BB962C8B-B14F-4D97-AF65-F5344CB8AC3E}">
        <p14:creationId xmlns:p14="http://schemas.microsoft.com/office/powerpoint/2010/main" val="188375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uorakulmio 39"/>
          <p:cNvSpPr/>
          <p:nvPr/>
        </p:nvSpPr>
        <p:spPr>
          <a:xfrm>
            <a:off x="-7484" y="1124744"/>
            <a:ext cx="9144000" cy="573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Päivämäärän paikkamerkki 2"/>
          <p:cNvSpPr>
            <a:spLocks noGrp="1"/>
          </p:cNvSpPr>
          <p:nvPr>
            <p:ph type="dt" sz="quarter" idx="10"/>
          </p:nvPr>
        </p:nvSpPr>
        <p:spPr>
          <a:xfrm>
            <a:off x="8216900" y="6477000"/>
            <a:ext cx="819150" cy="304800"/>
          </a:xfrm>
        </p:spPr>
        <p:txBody>
          <a:bodyPr/>
          <a:lstStyle/>
          <a:p>
            <a:pPr>
              <a:defRPr/>
            </a:pPr>
            <a:r>
              <a:rPr lang="fi-FI" sz="1200"/>
              <a:t>7.2.2007</a:t>
            </a:r>
            <a:endParaRPr lang="fi-FI" sz="1200" dirty="0"/>
          </a:p>
        </p:txBody>
      </p:sp>
      <p:sp>
        <p:nvSpPr>
          <p:cNvPr id="4" name="Rectangle 2"/>
          <p:cNvSpPr>
            <a:spLocks noChangeArrowheads="1"/>
          </p:cNvSpPr>
          <p:nvPr/>
        </p:nvSpPr>
        <p:spPr bwMode="auto">
          <a:xfrm>
            <a:off x="2700338" y="6308725"/>
            <a:ext cx="6408737" cy="504825"/>
          </a:xfrm>
          <a:prstGeom prst="rect">
            <a:avLst/>
          </a:prstGeom>
          <a:solidFill>
            <a:schemeClr val="bg1"/>
          </a:solidFill>
          <a:ln w="9525">
            <a:noFill/>
            <a:miter lim="800000"/>
            <a:headEnd/>
            <a:tailEnd/>
          </a:ln>
        </p:spPr>
        <p:txBody>
          <a:bodyPr wrap="none" anchor="ctr"/>
          <a:lstStyle/>
          <a:p>
            <a:pPr eaLnBrk="0" hangingPunct="0"/>
            <a:endParaRPr lang="fi-FI" sz="2400"/>
          </a:p>
        </p:txBody>
      </p:sp>
      <p:sp>
        <p:nvSpPr>
          <p:cNvPr id="5" name="AutoShape 3"/>
          <p:cNvSpPr>
            <a:spLocks noChangeArrowheads="1"/>
          </p:cNvSpPr>
          <p:nvPr/>
        </p:nvSpPr>
        <p:spPr bwMode="auto">
          <a:xfrm>
            <a:off x="255588" y="5516563"/>
            <a:ext cx="8637587" cy="1296987"/>
          </a:xfrm>
          <a:prstGeom prst="roundRect">
            <a:avLst>
              <a:gd name="adj" fmla="val 43745"/>
            </a:avLst>
          </a:prstGeom>
          <a:solidFill>
            <a:srgbClr val="00CCFF"/>
          </a:solidFill>
          <a:ln w="12700">
            <a:solidFill>
              <a:schemeClr val="tx1"/>
            </a:solidFill>
            <a:round/>
            <a:headEnd/>
            <a:tailEnd/>
          </a:ln>
          <a:effectLst>
            <a:outerShdw dist="35921" dir="2700000" algn="ctr" rotWithShape="0">
              <a:schemeClr val="bg2"/>
            </a:outerShdw>
          </a:effectLst>
        </p:spPr>
        <p:txBody>
          <a:bodyPr wrap="none" anchor="ctr"/>
          <a:lstStyle/>
          <a:p>
            <a:pPr algn="ctr" defTabSz="762000" eaLnBrk="0" hangingPunct="0">
              <a:defRPr/>
            </a:pPr>
            <a:r>
              <a:rPr lang="fi-FI" sz="1800" b="1" dirty="0">
                <a:solidFill>
                  <a:schemeClr val="accent2"/>
                </a:solidFill>
              </a:rPr>
              <a:t>S U O M E N   M E R I P E L A S T U S </a:t>
            </a:r>
            <a:r>
              <a:rPr lang="fi-FI" sz="1800" b="1" dirty="0" err="1">
                <a:solidFill>
                  <a:schemeClr val="accent2"/>
                </a:solidFill>
              </a:rPr>
              <a:t>S</a:t>
            </a:r>
            <a:r>
              <a:rPr lang="fi-FI" sz="1800" b="1" dirty="0">
                <a:solidFill>
                  <a:schemeClr val="accent2"/>
                </a:solidFill>
              </a:rPr>
              <a:t> E U R A   R Y </a:t>
            </a:r>
          </a:p>
          <a:p>
            <a:pPr defTabSz="762000" eaLnBrk="0" hangingPunct="0">
              <a:defRPr/>
            </a:pPr>
            <a:endParaRPr lang="fi-FI" sz="1800" b="1" dirty="0">
              <a:solidFill>
                <a:schemeClr val="accent2"/>
              </a:solidFill>
            </a:endParaRPr>
          </a:p>
          <a:p>
            <a:pPr defTabSz="762000" eaLnBrk="0" hangingPunct="0">
              <a:defRPr/>
            </a:pPr>
            <a:endParaRPr lang="fi-FI" sz="1800" b="1" dirty="0">
              <a:solidFill>
                <a:schemeClr val="accent2"/>
              </a:solidFill>
            </a:endParaRPr>
          </a:p>
          <a:p>
            <a:pPr defTabSz="762000" eaLnBrk="0" hangingPunct="0">
              <a:defRPr/>
            </a:pPr>
            <a:endParaRPr lang="fi-FI" sz="1800" b="1" dirty="0">
              <a:solidFill>
                <a:schemeClr val="accent2"/>
              </a:solidFill>
            </a:endParaRPr>
          </a:p>
        </p:txBody>
      </p:sp>
      <p:sp>
        <p:nvSpPr>
          <p:cNvPr id="6" name="AutoShape 5"/>
          <p:cNvSpPr>
            <a:spLocks noChangeArrowheads="1"/>
          </p:cNvSpPr>
          <p:nvPr/>
        </p:nvSpPr>
        <p:spPr bwMode="auto">
          <a:xfrm>
            <a:off x="107950" y="1196975"/>
            <a:ext cx="8816975" cy="2303463"/>
          </a:xfrm>
          <a:prstGeom prst="roundRect">
            <a:avLst>
              <a:gd name="adj" fmla="val 43745"/>
            </a:avLst>
          </a:prstGeom>
          <a:solidFill>
            <a:schemeClr val="accent2"/>
          </a:solidFill>
          <a:ln w="12700">
            <a:solidFill>
              <a:schemeClr val="tx1"/>
            </a:solidFill>
            <a:round/>
            <a:headEnd/>
            <a:tailEnd/>
          </a:ln>
          <a:effectLst>
            <a:outerShdw dist="35921" dir="2700000" algn="ctr" rotWithShape="0">
              <a:schemeClr val="bg2"/>
            </a:outerShdw>
          </a:effectLst>
        </p:spPr>
        <p:txBody>
          <a:bodyPr wrap="none" anchor="ctr"/>
          <a:lstStyle/>
          <a:p>
            <a:pPr algn="ctr" defTabSz="762000" eaLnBrk="0" hangingPunct="0">
              <a:defRPr/>
            </a:pPr>
            <a:r>
              <a:rPr lang="fi-FI" sz="2400" b="1" dirty="0">
                <a:solidFill>
                  <a:schemeClr val="bg1"/>
                </a:solidFill>
              </a:rPr>
              <a:t>SISÄASIAINMINISTERIÖ</a:t>
            </a:r>
          </a:p>
          <a:p>
            <a:pPr defTabSz="762000" eaLnBrk="0" hangingPunct="0">
              <a:defRPr/>
            </a:pPr>
            <a:endParaRPr lang="fi-FI" sz="2400" b="1" dirty="0">
              <a:solidFill>
                <a:schemeClr val="bg1"/>
              </a:solidFill>
            </a:endParaRPr>
          </a:p>
          <a:p>
            <a:pPr defTabSz="762000" eaLnBrk="0" hangingPunct="0">
              <a:defRPr/>
            </a:pPr>
            <a:endParaRPr lang="fi-FI" sz="2400" b="1" dirty="0">
              <a:solidFill>
                <a:schemeClr val="bg1"/>
              </a:solidFill>
            </a:endParaRPr>
          </a:p>
          <a:p>
            <a:pPr defTabSz="762000" eaLnBrk="0" hangingPunct="0">
              <a:defRPr/>
            </a:pPr>
            <a:endParaRPr lang="fi-FI" sz="2400" b="1" dirty="0">
              <a:solidFill>
                <a:schemeClr val="bg1"/>
              </a:solidFill>
            </a:endParaRPr>
          </a:p>
          <a:p>
            <a:pPr defTabSz="762000" eaLnBrk="0" hangingPunct="0">
              <a:defRPr/>
            </a:pPr>
            <a:endParaRPr lang="fi-FI" sz="1100" b="1" dirty="0">
              <a:solidFill>
                <a:schemeClr val="bg1"/>
              </a:solidFill>
              <a:effectLst>
                <a:outerShdw blurRad="38100" dist="38100" dir="2700000" algn="tl">
                  <a:srgbClr val="000000"/>
                </a:outerShdw>
              </a:effectLst>
            </a:endParaRPr>
          </a:p>
        </p:txBody>
      </p:sp>
      <p:sp>
        <p:nvSpPr>
          <p:cNvPr id="7" name="AutoShape 6"/>
          <p:cNvSpPr>
            <a:spLocks noChangeArrowheads="1"/>
          </p:cNvSpPr>
          <p:nvPr/>
        </p:nvSpPr>
        <p:spPr bwMode="auto">
          <a:xfrm>
            <a:off x="7164388" y="3673475"/>
            <a:ext cx="1800225" cy="719138"/>
          </a:xfrm>
          <a:prstGeom prst="roundRect">
            <a:avLst>
              <a:gd name="adj" fmla="val 43745"/>
            </a:avLst>
          </a:prstGeom>
          <a:solidFill>
            <a:srgbClr val="FFC000"/>
          </a:solidFill>
          <a:ln w="12700">
            <a:solidFill>
              <a:schemeClr val="tx1"/>
            </a:solidFill>
            <a:round/>
            <a:headEnd/>
            <a:tailEnd/>
          </a:ln>
          <a:effectLst>
            <a:outerShdw dist="35921" dir="2700000" algn="ctr" rotWithShape="0">
              <a:schemeClr val="bg2"/>
            </a:outerShdw>
          </a:effectLst>
        </p:spPr>
        <p:txBody>
          <a:bodyPr wrap="none" anchor="ctr"/>
          <a:lstStyle/>
          <a:p>
            <a:pPr algn="ctr" defTabSz="762000" eaLnBrk="0" hangingPunct="0">
              <a:defRPr/>
            </a:pPr>
            <a:r>
              <a:rPr lang="fi-FI" sz="1100" b="1" dirty="0">
                <a:solidFill>
                  <a:srgbClr val="002060"/>
                </a:solidFill>
              </a:rPr>
              <a:t>LÄNSI-SUOMEN</a:t>
            </a:r>
          </a:p>
          <a:p>
            <a:pPr algn="ctr" defTabSz="762000" eaLnBrk="0" hangingPunct="0">
              <a:defRPr/>
            </a:pPr>
            <a:r>
              <a:rPr lang="fi-FI" sz="1100" b="1" dirty="0">
                <a:solidFill>
                  <a:srgbClr val="002060"/>
                </a:solidFill>
              </a:rPr>
              <a:t>MERIVARTIOSTO</a:t>
            </a:r>
            <a:endParaRPr lang="fi-FI" sz="1100" b="1" dirty="0">
              <a:solidFill>
                <a:srgbClr val="002060"/>
              </a:solidFill>
              <a:effectLst>
                <a:outerShdw blurRad="38100" dist="38100" dir="2700000" algn="tl">
                  <a:srgbClr val="000000"/>
                </a:outerShdw>
              </a:effectLst>
            </a:endParaRPr>
          </a:p>
        </p:txBody>
      </p:sp>
      <p:sp>
        <p:nvSpPr>
          <p:cNvPr id="8" name="AutoShape 7"/>
          <p:cNvSpPr>
            <a:spLocks noChangeArrowheads="1"/>
          </p:cNvSpPr>
          <p:nvPr/>
        </p:nvSpPr>
        <p:spPr bwMode="auto">
          <a:xfrm>
            <a:off x="4716463" y="3673475"/>
            <a:ext cx="1800225" cy="719138"/>
          </a:xfrm>
          <a:prstGeom prst="roundRect">
            <a:avLst>
              <a:gd name="adj" fmla="val 50000"/>
            </a:avLst>
          </a:prstGeom>
          <a:solidFill>
            <a:srgbClr val="FFC000"/>
          </a:solidFill>
          <a:ln w="12700">
            <a:solidFill>
              <a:schemeClr val="tx1"/>
            </a:solidFill>
            <a:round/>
            <a:headEnd/>
            <a:tailEnd/>
          </a:ln>
          <a:effectLst>
            <a:outerShdw dist="35921" dir="2700000" algn="ctr" rotWithShape="0">
              <a:schemeClr val="bg2"/>
            </a:outerShdw>
          </a:effectLst>
        </p:spPr>
        <p:txBody>
          <a:bodyPr wrap="none" anchor="ctr"/>
          <a:lstStyle/>
          <a:p>
            <a:pPr defTabSz="762000" eaLnBrk="0" hangingPunct="0">
              <a:defRPr/>
            </a:pPr>
            <a:r>
              <a:rPr lang="fi-FI" sz="1100" b="1">
                <a:solidFill>
                  <a:srgbClr val="002060"/>
                </a:solidFill>
              </a:rPr>
              <a:t>SUOMENLAHDEN</a:t>
            </a:r>
          </a:p>
          <a:p>
            <a:pPr defTabSz="762000" eaLnBrk="0" hangingPunct="0">
              <a:defRPr/>
            </a:pPr>
            <a:r>
              <a:rPr lang="fi-FI" sz="1100" b="1">
                <a:solidFill>
                  <a:srgbClr val="002060"/>
                </a:solidFill>
              </a:rPr>
              <a:t>MERIVARTIOSTO</a:t>
            </a:r>
            <a:endParaRPr lang="fi-FI" sz="1100" b="1">
              <a:solidFill>
                <a:srgbClr val="002060"/>
              </a:solidFill>
              <a:effectLst>
                <a:outerShdw blurRad="38100" dist="38100" dir="2700000" algn="tl">
                  <a:srgbClr val="000000"/>
                </a:outerShdw>
              </a:effectLst>
            </a:endParaRPr>
          </a:p>
        </p:txBody>
      </p:sp>
      <p:sp>
        <p:nvSpPr>
          <p:cNvPr id="9" name="AutoShape 8"/>
          <p:cNvSpPr>
            <a:spLocks noChangeArrowheads="1"/>
          </p:cNvSpPr>
          <p:nvPr/>
        </p:nvSpPr>
        <p:spPr bwMode="auto">
          <a:xfrm>
            <a:off x="2411413" y="3675063"/>
            <a:ext cx="2159000" cy="719137"/>
          </a:xfrm>
          <a:prstGeom prst="roundRect">
            <a:avLst>
              <a:gd name="adj" fmla="val 43745"/>
            </a:avLst>
          </a:prstGeom>
          <a:solidFill>
            <a:srgbClr val="3366FF"/>
          </a:solidFill>
          <a:ln w="12700">
            <a:solidFill>
              <a:schemeClr val="tx1"/>
            </a:solidFill>
            <a:round/>
            <a:headEnd/>
            <a:tailEnd/>
          </a:ln>
          <a:effectLst>
            <a:outerShdw dist="35921" dir="2700000" algn="ctr" rotWithShape="0">
              <a:schemeClr val="bg2"/>
            </a:outerShdw>
          </a:effectLst>
        </p:spPr>
        <p:txBody>
          <a:bodyPr wrap="none" anchor="ctr"/>
          <a:lstStyle/>
          <a:p>
            <a:pPr algn="ctr" defTabSz="762000" eaLnBrk="0" hangingPunct="0">
              <a:defRPr/>
            </a:pPr>
            <a:r>
              <a:rPr lang="fi-FI" sz="1400" b="1" dirty="0">
                <a:solidFill>
                  <a:schemeClr val="bg1"/>
                </a:solidFill>
              </a:rPr>
              <a:t>POLIISILAITOS</a:t>
            </a:r>
            <a:endParaRPr lang="fi-FI" sz="1200" b="1" dirty="0">
              <a:solidFill>
                <a:schemeClr val="bg1"/>
              </a:solidFill>
            </a:endParaRPr>
          </a:p>
        </p:txBody>
      </p:sp>
      <p:sp>
        <p:nvSpPr>
          <p:cNvPr id="10" name="AutoShape 9"/>
          <p:cNvSpPr>
            <a:spLocks noChangeArrowheads="1"/>
          </p:cNvSpPr>
          <p:nvPr/>
        </p:nvSpPr>
        <p:spPr bwMode="auto">
          <a:xfrm>
            <a:off x="1547813" y="4652963"/>
            <a:ext cx="1800225" cy="719137"/>
          </a:xfrm>
          <a:prstGeom prst="roundRect">
            <a:avLst>
              <a:gd name="adj" fmla="val 43745"/>
            </a:avLst>
          </a:prstGeom>
          <a:solidFill>
            <a:schemeClr val="bg1"/>
          </a:solidFill>
          <a:ln w="12700">
            <a:solidFill>
              <a:schemeClr val="tx1"/>
            </a:solidFill>
            <a:round/>
            <a:headEnd/>
            <a:tailEnd/>
          </a:ln>
          <a:effectLst>
            <a:outerShdw dist="35921" dir="2700000" algn="ctr" rotWithShape="0">
              <a:schemeClr val="bg2"/>
            </a:outerShdw>
          </a:effectLst>
        </p:spPr>
        <p:txBody>
          <a:bodyPr wrap="none" anchor="ctr"/>
          <a:lstStyle/>
          <a:p>
            <a:pPr algn="ctr" defTabSz="762000" eaLnBrk="0" hangingPunct="0">
              <a:defRPr/>
            </a:pPr>
            <a:r>
              <a:rPr lang="fi-FI" sz="1400" b="1" dirty="0">
                <a:solidFill>
                  <a:schemeClr val="accent2"/>
                </a:solidFill>
              </a:rPr>
              <a:t>VAPEPA</a:t>
            </a:r>
          </a:p>
        </p:txBody>
      </p:sp>
      <p:sp>
        <p:nvSpPr>
          <p:cNvPr id="11" name="AutoShape 10"/>
          <p:cNvSpPr>
            <a:spLocks noChangeArrowheads="1"/>
          </p:cNvSpPr>
          <p:nvPr/>
        </p:nvSpPr>
        <p:spPr bwMode="auto">
          <a:xfrm>
            <a:off x="4716463" y="5949950"/>
            <a:ext cx="3959225" cy="719138"/>
          </a:xfrm>
          <a:prstGeom prst="roundRect">
            <a:avLst>
              <a:gd name="adj" fmla="val 43745"/>
            </a:avLst>
          </a:prstGeom>
          <a:solidFill>
            <a:schemeClr val="accent1"/>
          </a:solidFill>
          <a:ln w="12700">
            <a:solidFill>
              <a:schemeClr val="tx1"/>
            </a:solidFill>
            <a:round/>
            <a:headEnd/>
            <a:tailEnd/>
          </a:ln>
          <a:effectLst>
            <a:outerShdw dist="35921" dir="2700000" algn="ctr" rotWithShape="0">
              <a:schemeClr val="bg2"/>
            </a:outerShdw>
          </a:effectLst>
        </p:spPr>
        <p:txBody>
          <a:bodyPr wrap="none" anchor="ctr"/>
          <a:lstStyle/>
          <a:p>
            <a:pPr algn="ctr" defTabSz="762000" eaLnBrk="0" hangingPunct="0">
              <a:defRPr/>
            </a:pPr>
            <a:r>
              <a:rPr lang="fi-FI" sz="1400" b="1" dirty="0">
                <a:solidFill>
                  <a:schemeClr val="accent2"/>
                </a:solidFill>
              </a:rPr>
              <a:t>MERIPELASTUSYHDISTYKSET</a:t>
            </a:r>
            <a:endParaRPr lang="fi-FI" sz="1400" b="1" dirty="0">
              <a:solidFill>
                <a:schemeClr val="accent2"/>
              </a:solidFill>
              <a:effectLst>
                <a:outerShdw blurRad="38100" dist="38100" dir="2700000" algn="tl">
                  <a:srgbClr val="000000"/>
                </a:outerShdw>
              </a:effectLst>
            </a:endParaRPr>
          </a:p>
        </p:txBody>
      </p:sp>
      <p:sp>
        <p:nvSpPr>
          <p:cNvPr id="12" name="Rectangle 11"/>
          <p:cNvSpPr>
            <a:spLocks noChangeArrowheads="1"/>
          </p:cNvSpPr>
          <p:nvPr/>
        </p:nvSpPr>
        <p:spPr bwMode="auto">
          <a:xfrm>
            <a:off x="0" y="4068763"/>
            <a:ext cx="9144000" cy="461665"/>
          </a:xfrm>
          <a:prstGeom prst="rect">
            <a:avLst/>
          </a:prstGeom>
          <a:noFill/>
          <a:ln w="12700">
            <a:noFill/>
            <a:miter lim="800000"/>
            <a:headEnd type="none" w="sm" len="sm"/>
            <a:tailEnd type="none" w="sm" len="sm"/>
          </a:ln>
        </p:spPr>
        <p:txBody>
          <a:bodyPr>
            <a:spAutoFit/>
          </a:bodyPr>
          <a:lstStyle/>
          <a:p>
            <a:pPr eaLnBrk="0" hangingPunct="0"/>
            <a:endParaRPr lang="fi-FI" sz="2400"/>
          </a:p>
        </p:txBody>
      </p:sp>
      <p:cxnSp>
        <p:nvCxnSpPr>
          <p:cNvPr id="13" name="AutoShape 12"/>
          <p:cNvCxnSpPr>
            <a:cxnSpLocks noChangeShapeType="1"/>
            <a:stCxn id="7" idx="2"/>
            <a:endCxn id="11" idx="3"/>
          </p:cNvCxnSpPr>
          <p:nvPr/>
        </p:nvCxnSpPr>
        <p:spPr bwMode="auto">
          <a:xfrm rot="16200000" flipH="1">
            <a:off x="7411244" y="5045869"/>
            <a:ext cx="1917700" cy="611188"/>
          </a:xfrm>
          <a:prstGeom prst="bentConnector4">
            <a:avLst>
              <a:gd name="adj1" fmla="val 40565"/>
              <a:gd name="adj2" fmla="val 137403"/>
            </a:avLst>
          </a:prstGeom>
          <a:noFill/>
          <a:ln w="9525">
            <a:noFill/>
            <a:miter lim="800000"/>
            <a:headEnd/>
            <a:tailEnd/>
          </a:ln>
        </p:spPr>
      </p:cxnSp>
      <p:sp>
        <p:nvSpPr>
          <p:cNvPr id="14" name="AutoShape 13"/>
          <p:cNvSpPr>
            <a:spLocks noChangeArrowheads="1"/>
          </p:cNvSpPr>
          <p:nvPr/>
        </p:nvSpPr>
        <p:spPr bwMode="auto">
          <a:xfrm>
            <a:off x="4860925" y="2060575"/>
            <a:ext cx="3959225" cy="1014413"/>
          </a:xfrm>
          <a:prstGeom prst="roundRect">
            <a:avLst>
              <a:gd name="adj" fmla="val 43745"/>
            </a:avLst>
          </a:prstGeom>
          <a:solidFill>
            <a:srgbClr val="339966"/>
          </a:solidFill>
          <a:ln w="12700">
            <a:solidFill>
              <a:schemeClr val="tx1"/>
            </a:solidFill>
            <a:round/>
            <a:headEnd/>
            <a:tailEnd/>
          </a:ln>
          <a:effectLst>
            <a:outerShdw dist="35921" dir="2700000" algn="ctr" rotWithShape="0">
              <a:schemeClr val="bg2"/>
            </a:outerShdw>
          </a:effectLst>
        </p:spPr>
        <p:txBody>
          <a:bodyPr wrap="none" anchor="ctr"/>
          <a:lstStyle/>
          <a:p>
            <a:pPr defTabSz="762000" eaLnBrk="0" hangingPunct="0">
              <a:defRPr/>
            </a:pPr>
            <a:r>
              <a:rPr lang="fi-FI" sz="1400" b="1">
                <a:solidFill>
                  <a:schemeClr val="bg1"/>
                </a:solidFill>
              </a:rPr>
              <a:t>RAJAVARTIOLAITOKSEN ESIKUNTA</a:t>
            </a:r>
            <a:endParaRPr lang="fi-FI" sz="1400">
              <a:solidFill>
                <a:schemeClr val="bg1"/>
              </a:solidFill>
            </a:endParaRPr>
          </a:p>
        </p:txBody>
      </p:sp>
      <p:sp>
        <p:nvSpPr>
          <p:cNvPr id="15" name="AutoShape 15"/>
          <p:cNvSpPr>
            <a:spLocks noChangeArrowheads="1"/>
          </p:cNvSpPr>
          <p:nvPr/>
        </p:nvSpPr>
        <p:spPr bwMode="auto">
          <a:xfrm>
            <a:off x="395288" y="5949950"/>
            <a:ext cx="3959225" cy="719138"/>
          </a:xfrm>
          <a:prstGeom prst="roundRect">
            <a:avLst>
              <a:gd name="adj" fmla="val 43745"/>
            </a:avLst>
          </a:prstGeom>
          <a:solidFill>
            <a:schemeClr val="accent1"/>
          </a:solidFill>
          <a:ln w="12700">
            <a:solidFill>
              <a:schemeClr val="tx1"/>
            </a:solidFill>
            <a:round/>
            <a:headEnd/>
            <a:tailEnd/>
          </a:ln>
          <a:effectLst>
            <a:outerShdw dist="35921" dir="2700000" algn="ctr" rotWithShape="0">
              <a:schemeClr val="bg2"/>
            </a:outerShdw>
          </a:effectLst>
        </p:spPr>
        <p:txBody>
          <a:bodyPr wrap="none" anchor="ctr"/>
          <a:lstStyle/>
          <a:p>
            <a:pPr algn="ctr" defTabSz="762000" eaLnBrk="0" hangingPunct="0">
              <a:defRPr/>
            </a:pPr>
            <a:r>
              <a:rPr lang="fi-FI" sz="1400" b="1" dirty="0">
                <a:solidFill>
                  <a:schemeClr val="accent2"/>
                </a:solidFill>
              </a:rPr>
              <a:t>JÄRVIPELASTUSYHDISTYKSET</a:t>
            </a:r>
          </a:p>
        </p:txBody>
      </p:sp>
      <p:sp>
        <p:nvSpPr>
          <p:cNvPr id="16" name="AutoShape 16"/>
          <p:cNvSpPr>
            <a:spLocks noChangeArrowheads="1"/>
          </p:cNvSpPr>
          <p:nvPr/>
        </p:nvSpPr>
        <p:spPr bwMode="auto">
          <a:xfrm>
            <a:off x="323850" y="3675063"/>
            <a:ext cx="2159000" cy="719137"/>
          </a:xfrm>
          <a:prstGeom prst="roundRect">
            <a:avLst>
              <a:gd name="adj" fmla="val 43745"/>
            </a:avLst>
          </a:prstGeom>
          <a:solidFill>
            <a:srgbClr val="FF0000"/>
          </a:solidFill>
          <a:ln w="12700">
            <a:solidFill>
              <a:schemeClr val="tx1"/>
            </a:solidFill>
            <a:round/>
            <a:headEnd/>
            <a:tailEnd/>
          </a:ln>
          <a:effectLst>
            <a:outerShdw dist="35921" dir="2700000" algn="ctr" rotWithShape="0">
              <a:schemeClr val="bg2"/>
            </a:outerShdw>
          </a:effectLst>
        </p:spPr>
        <p:txBody>
          <a:bodyPr wrap="none" anchor="ctr"/>
          <a:lstStyle/>
          <a:p>
            <a:pPr algn="ctr" defTabSz="762000" eaLnBrk="0" hangingPunct="0">
              <a:defRPr/>
            </a:pPr>
            <a:r>
              <a:rPr lang="fi-FI" sz="1400" b="1" dirty="0">
                <a:solidFill>
                  <a:schemeClr val="bg1"/>
                </a:solidFill>
              </a:rPr>
              <a:t>PELASTUSLAITOS</a:t>
            </a:r>
            <a:endParaRPr lang="fi-FI" sz="1200" b="1" dirty="0">
              <a:solidFill>
                <a:schemeClr val="bg1"/>
              </a:solidFill>
            </a:endParaRPr>
          </a:p>
        </p:txBody>
      </p:sp>
      <p:sp>
        <p:nvSpPr>
          <p:cNvPr id="17" name="AutoShape 17"/>
          <p:cNvSpPr>
            <a:spLocks noChangeArrowheads="1"/>
          </p:cNvSpPr>
          <p:nvPr/>
        </p:nvSpPr>
        <p:spPr bwMode="auto">
          <a:xfrm>
            <a:off x="5757863" y="4508500"/>
            <a:ext cx="2159000" cy="719138"/>
          </a:xfrm>
          <a:prstGeom prst="roundRect">
            <a:avLst>
              <a:gd name="adj" fmla="val 43745"/>
            </a:avLst>
          </a:prstGeom>
          <a:solidFill>
            <a:srgbClr val="FFC000"/>
          </a:solidFill>
          <a:ln w="12700">
            <a:solidFill>
              <a:schemeClr val="tx1"/>
            </a:solidFill>
            <a:round/>
            <a:headEnd/>
            <a:tailEnd/>
          </a:ln>
          <a:effectLst>
            <a:outerShdw dist="35921" dir="2700000" algn="ctr" rotWithShape="0">
              <a:schemeClr val="bg2"/>
            </a:outerShdw>
          </a:effectLst>
        </p:spPr>
        <p:txBody>
          <a:bodyPr wrap="none" anchor="ctr"/>
          <a:lstStyle/>
          <a:p>
            <a:pPr defTabSz="762000" eaLnBrk="0" hangingPunct="0">
              <a:defRPr/>
            </a:pPr>
            <a:r>
              <a:rPr lang="fi-FI" sz="1100" b="1">
                <a:solidFill>
                  <a:srgbClr val="002060"/>
                </a:solidFill>
              </a:rPr>
              <a:t>VARTIOLENTOLAIVUE</a:t>
            </a:r>
            <a:endParaRPr lang="fi-FI" sz="1100" b="1">
              <a:solidFill>
                <a:srgbClr val="002060"/>
              </a:solidFill>
              <a:effectLst>
                <a:outerShdw blurRad="38100" dist="38100" dir="2700000" algn="tl">
                  <a:srgbClr val="000000"/>
                </a:outerShdw>
              </a:effectLst>
            </a:endParaRPr>
          </a:p>
        </p:txBody>
      </p:sp>
      <p:cxnSp>
        <p:nvCxnSpPr>
          <p:cNvPr id="18" name="AutoShape 18"/>
          <p:cNvCxnSpPr>
            <a:cxnSpLocks noChangeShapeType="1"/>
            <a:stCxn id="39" idx="2"/>
            <a:endCxn id="16" idx="0"/>
          </p:cNvCxnSpPr>
          <p:nvPr/>
        </p:nvCxnSpPr>
        <p:spPr bwMode="auto">
          <a:xfrm rot="5400000">
            <a:off x="1104106" y="3375819"/>
            <a:ext cx="598488" cy="0"/>
          </a:xfrm>
          <a:prstGeom prst="straightConnector1">
            <a:avLst/>
          </a:prstGeom>
          <a:noFill/>
          <a:ln w="25400">
            <a:solidFill>
              <a:schemeClr val="tx1"/>
            </a:solidFill>
            <a:round/>
            <a:headEnd type="triangle" w="med" len="med"/>
            <a:tailEnd type="triangle" w="med" len="med"/>
          </a:ln>
        </p:spPr>
      </p:cxnSp>
      <p:cxnSp>
        <p:nvCxnSpPr>
          <p:cNvPr id="19" name="AutoShape 19"/>
          <p:cNvCxnSpPr>
            <a:cxnSpLocks noChangeShapeType="1"/>
            <a:stCxn id="9" idx="0"/>
            <a:endCxn id="38" idx="2"/>
          </p:cNvCxnSpPr>
          <p:nvPr/>
        </p:nvCxnSpPr>
        <p:spPr bwMode="auto">
          <a:xfrm rot="16200000">
            <a:off x="3192463" y="3375025"/>
            <a:ext cx="598488" cy="1587"/>
          </a:xfrm>
          <a:prstGeom prst="bentConnector3">
            <a:avLst>
              <a:gd name="adj1" fmla="val 49866"/>
            </a:avLst>
          </a:prstGeom>
          <a:noFill/>
          <a:ln w="25400">
            <a:solidFill>
              <a:schemeClr val="tx1"/>
            </a:solidFill>
            <a:miter lim="800000"/>
            <a:headEnd type="triangle" w="med" len="med"/>
            <a:tailEnd type="triangle" w="med" len="med"/>
          </a:ln>
        </p:spPr>
      </p:cxnSp>
      <p:cxnSp>
        <p:nvCxnSpPr>
          <p:cNvPr id="20" name="AutoShape 20"/>
          <p:cNvCxnSpPr>
            <a:cxnSpLocks noChangeShapeType="1"/>
            <a:stCxn id="14" idx="2"/>
            <a:endCxn id="8" idx="0"/>
          </p:cNvCxnSpPr>
          <p:nvPr/>
        </p:nvCxnSpPr>
        <p:spPr bwMode="auto">
          <a:xfrm rot="5400000">
            <a:off x="5929313" y="2762250"/>
            <a:ext cx="598487" cy="1223963"/>
          </a:xfrm>
          <a:prstGeom prst="bentConnector3">
            <a:avLst>
              <a:gd name="adj1" fmla="val 49866"/>
            </a:avLst>
          </a:prstGeom>
          <a:noFill/>
          <a:ln w="25400">
            <a:solidFill>
              <a:schemeClr val="tx1"/>
            </a:solidFill>
            <a:miter lim="800000"/>
            <a:headEnd type="triangle" w="med" len="med"/>
            <a:tailEnd type="triangle" w="med" len="med"/>
          </a:ln>
        </p:spPr>
      </p:cxnSp>
      <p:cxnSp>
        <p:nvCxnSpPr>
          <p:cNvPr id="21" name="AutoShape 21"/>
          <p:cNvCxnSpPr>
            <a:cxnSpLocks noChangeShapeType="1"/>
            <a:stCxn id="14" idx="2"/>
            <a:endCxn id="7" idx="0"/>
          </p:cNvCxnSpPr>
          <p:nvPr/>
        </p:nvCxnSpPr>
        <p:spPr bwMode="auto">
          <a:xfrm rot="16200000" flipH="1">
            <a:off x="7153275" y="2762251"/>
            <a:ext cx="598487" cy="1223962"/>
          </a:xfrm>
          <a:prstGeom prst="bentConnector3">
            <a:avLst>
              <a:gd name="adj1" fmla="val 49866"/>
            </a:avLst>
          </a:prstGeom>
          <a:noFill/>
          <a:ln w="25400">
            <a:solidFill>
              <a:schemeClr val="tx1"/>
            </a:solidFill>
            <a:miter lim="800000"/>
            <a:headEnd type="triangle" w="med" len="med"/>
            <a:tailEnd type="triangle" w="med" len="med"/>
          </a:ln>
        </p:spPr>
      </p:cxnSp>
      <p:cxnSp>
        <p:nvCxnSpPr>
          <p:cNvPr id="22" name="AutoShape 22"/>
          <p:cNvCxnSpPr>
            <a:cxnSpLocks noChangeShapeType="1"/>
            <a:stCxn id="14" idx="2"/>
            <a:endCxn id="17" idx="0"/>
          </p:cNvCxnSpPr>
          <p:nvPr/>
        </p:nvCxnSpPr>
        <p:spPr bwMode="auto">
          <a:xfrm flipH="1">
            <a:off x="6837363" y="3074988"/>
            <a:ext cx="3175" cy="1433512"/>
          </a:xfrm>
          <a:prstGeom prst="straightConnector1">
            <a:avLst/>
          </a:prstGeom>
          <a:noFill/>
          <a:ln w="25400">
            <a:solidFill>
              <a:schemeClr val="tx1"/>
            </a:solidFill>
            <a:round/>
            <a:headEnd type="triangle" w="med" len="med"/>
            <a:tailEnd type="triangle" w="med" len="med"/>
          </a:ln>
        </p:spPr>
      </p:cxnSp>
      <p:cxnSp>
        <p:nvCxnSpPr>
          <p:cNvPr id="23" name="AutoShape 23"/>
          <p:cNvCxnSpPr>
            <a:cxnSpLocks noChangeShapeType="1"/>
            <a:stCxn id="11" idx="0"/>
            <a:endCxn id="8" idx="2"/>
          </p:cNvCxnSpPr>
          <p:nvPr/>
        </p:nvCxnSpPr>
        <p:spPr bwMode="auto">
          <a:xfrm rot="5400000" flipH="1">
            <a:off x="5377656" y="4631532"/>
            <a:ext cx="1557337" cy="1079500"/>
          </a:xfrm>
          <a:prstGeom prst="bentConnector3">
            <a:avLst>
              <a:gd name="adj1" fmla="val 38324"/>
            </a:avLst>
          </a:prstGeom>
          <a:noFill/>
          <a:ln w="9525">
            <a:solidFill>
              <a:schemeClr val="tx1"/>
            </a:solidFill>
            <a:miter lim="800000"/>
            <a:headEnd type="triangle" w="med" len="med"/>
            <a:tailEnd type="triangle" w="med" len="med"/>
          </a:ln>
        </p:spPr>
      </p:cxnSp>
      <p:cxnSp>
        <p:nvCxnSpPr>
          <p:cNvPr id="24" name="AutoShape 24"/>
          <p:cNvCxnSpPr>
            <a:cxnSpLocks noChangeShapeType="1"/>
            <a:stCxn id="11" idx="0"/>
            <a:endCxn id="7" idx="2"/>
          </p:cNvCxnSpPr>
          <p:nvPr/>
        </p:nvCxnSpPr>
        <p:spPr bwMode="auto">
          <a:xfrm rot="16200000">
            <a:off x="6601619" y="4487069"/>
            <a:ext cx="1557337" cy="1368425"/>
          </a:xfrm>
          <a:prstGeom prst="bentConnector3">
            <a:avLst>
              <a:gd name="adj1" fmla="val 38528"/>
            </a:avLst>
          </a:prstGeom>
          <a:noFill/>
          <a:ln w="9525">
            <a:solidFill>
              <a:schemeClr val="tx1"/>
            </a:solidFill>
            <a:miter lim="800000"/>
            <a:headEnd type="triangle" w="med" len="med"/>
            <a:tailEnd type="triangle" w="med" len="med"/>
          </a:ln>
        </p:spPr>
      </p:cxnSp>
      <p:cxnSp>
        <p:nvCxnSpPr>
          <p:cNvPr id="25" name="AutoShape 25"/>
          <p:cNvCxnSpPr>
            <a:cxnSpLocks noChangeShapeType="1"/>
            <a:stCxn id="16" idx="2"/>
            <a:endCxn id="10" idx="0"/>
          </p:cNvCxnSpPr>
          <p:nvPr/>
        </p:nvCxnSpPr>
        <p:spPr bwMode="auto">
          <a:xfrm rot="16200000" flipH="1">
            <a:off x="1796256" y="4001294"/>
            <a:ext cx="258763" cy="1044575"/>
          </a:xfrm>
          <a:prstGeom prst="bentConnector3">
            <a:avLst>
              <a:gd name="adj1" fmla="val 49694"/>
            </a:avLst>
          </a:prstGeom>
          <a:noFill/>
          <a:ln w="9525">
            <a:solidFill>
              <a:schemeClr val="tx1"/>
            </a:solidFill>
            <a:miter lim="800000"/>
            <a:headEnd type="triangle" w="med" len="med"/>
            <a:tailEnd type="triangle" w="med" len="med"/>
          </a:ln>
        </p:spPr>
      </p:cxnSp>
      <p:cxnSp>
        <p:nvCxnSpPr>
          <p:cNvPr id="26" name="AutoShape 26"/>
          <p:cNvCxnSpPr>
            <a:cxnSpLocks noChangeShapeType="1"/>
            <a:stCxn id="10" idx="0"/>
            <a:endCxn id="9" idx="2"/>
          </p:cNvCxnSpPr>
          <p:nvPr/>
        </p:nvCxnSpPr>
        <p:spPr bwMode="auto">
          <a:xfrm rot="16200000">
            <a:off x="2840037" y="4002088"/>
            <a:ext cx="258763" cy="1042988"/>
          </a:xfrm>
          <a:prstGeom prst="bentConnector3">
            <a:avLst>
              <a:gd name="adj1" fmla="val 50306"/>
            </a:avLst>
          </a:prstGeom>
          <a:noFill/>
          <a:ln w="9525">
            <a:solidFill>
              <a:schemeClr val="tx1"/>
            </a:solidFill>
            <a:miter lim="800000"/>
            <a:headEnd type="triangle" w="med" len="med"/>
            <a:tailEnd type="triangle" w="med" len="med"/>
          </a:ln>
        </p:spPr>
      </p:cxnSp>
      <p:cxnSp>
        <p:nvCxnSpPr>
          <p:cNvPr id="27" name="AutoShape 27"/>
          <p:cNvCxnSpPr>
            <a:cxnSpLocks noChangeShapeType="1"/>
            <a:stCxn id="16" idx="2"/>
            <a:endCxn id="15" idx="0"/>
          </p:cNvCxnSpPr>
          <p:nvPr/>
        </p:nvCxnSpPr>
        <p:spPr bwMode="auto">
          <a:xfrm rot="16200000" flipH="1">
            <a:off x="1111250" y="4686300"/>
            <a:ext cx="1555750" cy="971550"/>
          </a:xfrm>
          <a:prstGeom prst="bentConnector3">
            <a:avLst>
              <a:gd name="adj1" fmla="val 66935"/>
            </a:avLst>
          </a:prstGeom>
          <a:noFill/>
          <a:ln w="9525">
            <a:solidFill>
              <a:schemeClr val="tx1"/>
            </a:solidFill>
            <a:miter lim="800000"/>
            <a:headEnd type="triangle" w="med" len="med"/>
            <a:tailEnd type="triangle" w="med" len="med"/>
          </a:ln>
        </p:spPr>
      </p:cxnSp>
      <p:cxnSp>
        <p:nvCxnSpPr>
          <p:cNvPr id="28" name="AutoShape 28"/>
          <p:cNvCxnSpPr>
            <a:cxnSpLocks noChangeShapeType="1"/>
            <a:stCxn id="9" idx="2"/>
            <a:endCxn id="15" idx="0"/>
          </p:cNvCxnSpPr>
          <p:nvPr/>
        </p:nvCxnSpPr>
        <p:spPr bwMode="auto">
          <a:xfrm rot="5400000">
            <a:off x="2155032" y="4614068"/>
            <a:ext cx="1555750" cy="1116013"/>
          </a:xfrm>
          <a:prstGeom prst="bentConnector3">
            <a:avLst>
              <a:gd name="adj1" fmla="val 67037"/>
            </a:avLst>
          </a:prstGeom>
          <a:noFill/>
          <a:ln w="9525">
            <a:solidFill>
              <a:schemeClr val="tx1"/>
            </a:solidFill>
            <a:miter lim="800000"/>
            <a:headEnd type="triangle" w="med" len="med"/>
            <a:tailEnd type="triangle" w="med" len="med"/>
          </a:ln>
        </p:spPr>
      </p:cxnSp>
      <p:cxnSp>
        <p:nvCxnSpPr>
          <p:cNvPr id="29" name="AutoShape 29"/>
          <p:cNvCxnSpPr>
            <a:cxnSpLocks noChangeShapeType="1"/>
            <a:stCxn id="15" idx="1"/>
            <a:endCxn id="10" idx="1"/>
          </p:cNvCxnSpPr>
          <p:nvPr/>
        </p:nvCxnSpPr>
        <p:spPr bwMode="auto">
          <a:xfrm rot="10800000" flipH="1">
            <a:off x="395288" y="5013325"/>
            <a:ext cx="1152525" cy="1296988"/>
          </a:xfrm>
          <a:prstGeom prst="bentConnector3">
            <a:avLst>
              <a:gd name="adj1" fmla="val -19833"/>
            </a:avLst>
          </a:prstGeom>
          <a:noFill/>
          <a:ln w="9525">
            <a:solidFill>
              <a:schemeClr val="tx1"/>
            </a:solidFill>
            <a:miter lim="800000"/>
            <a:headEnd type="triangle" w="med" len="med"/>
            <a:tailEnd type="triangle" w="med" len="med"/>
          </a:ln>
        </p:spPr>
      </p:cxnSp>
      <p:cxnSp>
        <p:nvCxnSpPr>
          <p:cNvPr id="30" name="AutoShape 30"/>
          <p:cNvCxnSpPr>
            <a:cxnSpLocks noChangeShapeType="1"/>
            <a:stCxn id="10" idx="3"/>
            <a:endCxn id="11" idx="1"/>
          </p:cNvCxnSpPr>
          <p:nvPr/>
        </p:nvCxnSpPr>
        <p:spPr bwMode="auto">
          <a:xfrm>
            <a:off x="3348038" y="5013325"/>
            <a:ext cx="1368425" cy="1296988"/>
          </a:xfrm>
          <a:prstGeom prst="bentConnector3">
            <a:avLst>
              <a:gd name="adj1" fmla="val 81556"/>
            </a:avLst>
          </a:prstGeom>
          <a:noFill/>
          <a:ln w="9525">
            <a:solidFill>
              <a:schemeClr val="tx1"/>
            </a:solidFill>
            <a:miter lim="800000"/>
            <a:headEnd type="triangle" w="med" len="med"/>
            <a:tailEnd type="triangle" w="med" len="med"/>
          </a:ln>
        </p:spPr>
      </p:cxnSp>
      <p:sp>
        <p:nvSpPr>
          <p:cNvPr id="31" name="Line 31"/>
          <p:cNvSpPr>
            <a:spLocks noChangeShapeType="1"/>
          </p:cNvSpPr>
          <p:nvPr/>
        </p:nvSpPr>
        <p:spPr bwMode="auto">
          <a:xfrm flipH="1" flipV="1">
            <a:off x="4643438" y="1196975"/>
            <a:ext cx="3175" cy="2303463"/>
          </a:xfrm>
          <a:prstGeom prst="line">
            <a:avLst/>
          </a:prstGeom>
          <a:noFill/>
          <a:ln w="25400">
            <a:solidFill>
              <a:schemeClr val="bg1"/>
            </a:solidFill>
            <a:prstDash val="dashDot"/>
            <a:round/>
            <a:headEnd/>
            <a:tailEnd/>
          </a:ln>
        </p:spPr>
        <p:txBody>
          <a:bodyPr/>
          <a:lstStyle/>
          <a:p>
            <a:endParaRPr lang="fi-FI" sz="2400"/>
          </a:p>
        </p:txBody>
      </p:sp>
      <p:sp>
        <p:nvSpPr>
          <p:cNvPr id="32" name="Line 32"/>
          <p:cNvSpPr>
            <a:spLocks noChangeShapeType="1"/>
          </p:cNvSpPr>
          <p:nvPr/>
        </p:nvSpPr>
        <p:spPr bwMode="auto">
          <a:xfrm flipH="1" flipV="1">
            <a:off x="4643438" y="3500438"/>
            <a:ext cx="0" cy="2016125"/>
          </a:xfrm>
          <a:prstGeom prst="line">
            <a:avLst/>
          </a:prstGeom>
          <a:noFill/>
          <a:ln w="25400">
            <a:solidFill>
              <a:schemeClr val="tx1"/>
            </a:solidFill>
            <a:prstDash val="dashDot"/>
            <a:round/>
            <a:headEnd/>
            <a:tailEnd/>
          </a:ln>
        </p:spPr>
        <p:txBody>
          <a:bodyPr/>
          <a:lstStyle/>
          <a:p>
            <a:endParaRPr lang="fi-FI" sz="2400"/>
          </a:p>
        </p:txBody>
      </p:sp>
      <p:sp>
        <p:nvSpPr>
          <p:cNvPr id="33" name="Line 33"/>
          <p:cNvSpPr>
            <a:spLocks noChangeShapeType="1"/>
          </p:cNvSpPr>
          <p:nvPr/>
        </p:nvSpPr>
        <p:spPr bwMode="auto">
          <a:xfrm flipH="1" flipV="1">
            <a:off x="4643438" y="5516563"/>
            <a:ext cx="0" cy="1225550"/>
          </a:xfrm>
          <a:prstGeom prst="line">
            <a:avLst/>
          </a:prstGeom>
          <a:noFill/>
          <a:ln w="25400">
            <a:solidFill>
              <a:schemeClr val="bg1"/>
            </a:solidFill>
            <a:prstDash val="dashDot"/>
            <a:round/>
            <a:headEnd/>
            <a:tailEnd/>
          </a:ln>
        </p:spPr>
        <p:txBody>
          <a:bodyPr/>
          <a:lstStyle/>
          <a:p>
            <a:endParaRPr lang="fi-FI" sz="2400"/>
          </a:p>
        </p:txBody>
      </p:sp>
      <p:sp>
        <p:nvSpPr>
          <p:cNvPr id="34" name="Text Box 34"/>
          <p:cNvSpPr txBox="1">
            <a:spLocks noChangeArrowheads="1"/>
          </p:cNvSpPr>
          <p:nvPr/>
        </p:nvSpPr>
        <p:spPr bwMode="auto">
          <a:xfrm>
            <a:off x="6357938" y="1143000"/>
            <a:ext cx="1792478" cy="461665"/>
          </a:xfrm>
          <a:prstGeom prst="rect">
            <a:avLst/>
          </a:prstGeom>
          <a:noFill/>
          <a:ln w="9525">
            <a:noFill/>
            <a:miter lim="800000"/>
            <a:headEnd/>
            <a:tailEnd/>
          </a:ln>
        </p:spPr>
        <p:txBody>
          <a:bodyPr wrap="none">
            <a:spAutoFit/>
          </a:bodyPr>
          <a:lstStyle/>
          <a:p>
            <a:pPr eaLnBrk="0" hangingPunct="0"/>
            <a:r>
              <a:rPr lang="fi-FI" sz="2400" b="1">
                <a:solidFill>
                  <a:schemeClr val="accent1"/>
                </a:solidFill>
              </a:rPr>
              <a:t>MERIALUE</a:t>
            </a:r>
          </a:p>
        </p:txBody>
      </p:sp>
      <p:sp>
        <p:nvSpPr>
          <p:cNvPr id="35" name="Text Box 35"/>
          <p:cNvSpPr txBox="1">
            <a:spLocks noChangeArrowheads="1"/>
          </p:cNvSpPr>
          <p:nvPr/>
        </p:nvSpPr>
        <p:spPr bwMode="auto">
          <a:xfrm>
            <a:off x="785813" y="1143000"/>
            <a:ext cx="1928812" cy="461963"/>
          </a:xfrm>
          <a:prstGeom prst="rect">
            <a:avLst/>
          </a:prstGeom>
          <a:noFill/>
          <a:ln w="9525">
            <a:noFill/>
            <a:miter lim="800000"/>
            <a:headEnd/>
            <a:tailEnd/>
          </a:ln>
        </p:spPr>
        <p:txBody>
          <a:bodyPr>
            <a:spAutoFit/>
          </a:bodyPr>
          <a:lstStyle/>
          <a:p>
            <a:pPr eaLnBrk="0" hangingPunct="0"/>
            <a:r>
              <a:rPr lang="fi-FI" sz="2400" b="1">
                <a:solidFill>
                  <a:schemeClr val="accent1"/>
                </a:solidFill>
              </a:rPr>
              <a:t>SISÄVEDET</a:t>
            </a:r>
          </a:p>
        </p:txBody>
      </p:sp>
      <p:cxnSp>
        <p:nvCxnSpPr>
          <p:cNvPr id="36" name="AutoShape 36"/>
          <p:cNvCxnSpPr>
            <a:cxnSpLocks noChangeShapeType="1"/>
            <a:stCxn id="5" idx="3"/>
            <a:endCxn id="6" idx="3"/>
          </p:cNvCxnSpPr>
          <p:nvPr/>
        </p:nvCxnSpPr>
        <p:spPr bwMode="auto">
          <a:xfrm flipV="1">
            <a:off x="8893175" y="2349500"/>
            <a:ext cx="31750" cy="3816350"/>
          </a:xfrm>
          <a:prstGeom prst="bentConnector3">
            <a:avLst>
              <a:gd name="adj1" fmla="val 579995"/>
            </a:avLst>
          </a:prstGeom>
          <a:noFill/>
          <a:ln w="25400">
            <a:solidFill>
              <a:schemeClr val="tx1"/>
            </a:solidFill>
            <a:prstDash val="sysDot"/>
            <a:miter lim="800000"/>
            <a:headEnd type="triangle" w="med" len="med"/>
            <a:tailEnd type="triangle" w="med" len="med"/>
          </a:ln>
        </p:spPr>
      </p:cxnSp>
      <p:pic>
        <p:nvPicPr>
          <p:cNvPr id="37" name="Picture 37"/>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9563" y="1571625"/>
            <a:ext cx="838200" cy="914400"/>
          </a:xfrm>
          <a:prstGeom prst="rect">
            <a:avLst/>
          </a:prstGeom>
          <a:noFill/>
          <a:ln w="12700">
            <a:noFill/>
            <a:miter lim="800000"/>
            <a:headEnd/>
            <a:tailEnd/>
          </a:ln>
        </p:spPr>
      </p:pic>
      <p:sp>
        <p:nvSpPr>
          <p:cNvPr id="38" name="AutoShape 38"/>
          <p:cNvSpPr>
            <a:spLocks noChangeArrowheads="1"/>
          </p:cNvSpPr>
          <p:nvPr/>
        </p:nvSpPr>
        <p:spPr bwMode="auto">
          <a:xfrm>
            <a:off x="2413000" y="2060575"/>
            <a:ext cx="2159000" cy="1016000"/>
          </a:xfrm>
          <a:prstGeom prst="roundRect">
            <a:avLst>
              <a:gd name="adj" fmla="val 43745"/>
            </a:avLst>
          </a:prstGeom>
          <a:solidFill>
            <a:srgbClr val="3366FF"/>
          </a:solidFill>
          <a:ln w="12700">
            <a:solidFill>
              <a:schemeClr val="tx1"/>
            </a:solidFill>
            <a:round/>
            <a:headEnd/>
            <a:tailEnd/>
          </a:ln>
          <a:effectLst>
            <a:outerShdw dist="35921" dir="2700000" algn="ctr" rotWithShape="0">
              <a:schemeClr val="bg2"/>
            </a:outerShdw>
          </a:effectLst>
        </p:spPr>
        <p:txBody>
          <a:bodyPr wrap="none" anchor="ctr"/>
          <a:lstStyle/>
          <a:p>
            <a:pPr defTabSz="762000" eaLnBrk="0" hangingPunct="0">
              <a:defRPr/>
            </a:pPr>
            <a:r>
              <a:rPr lang="fi-FI" sz="1400" b="1" dirty="0">
                <a:solidFill>
                  <a:schemeClr val="bg1"/>
                </a:solidFill>
              </a:rPr>
              <a:t>POLIISIOSASTO</a:t>
            </a:r>
            <a:br>
              <a:rPr lang="fi-FI" sz="1400" b="1" dirty="0">
                <a:solidFill>
                  <a:schemeClr val="bg1"/>
                </a:solidFill>
              </a:rPr>
            </a:br>
            <a:r>
              <a:rPr lang="fi-FI" sz="1400" b="1" dirty="0">
                <a:solidFill>
                  <a:schemeClr val="bg1"/>
                </a:solidFill>
              </a:rPr>
              <a:t>POLIISIHALLITUS</a:t>
            </a:r>
            <a:endParaRPr lang="fi-FI" sz="1400" b="1" dirty="0">
              <a:solidFill>
                <a:schemeClr val="bg1"/>
              </a:solidFill>
              <a:effectLst>
                <a:outerShdw blurRad="38100" dist="38100" dir="2700000" algn="tl">
                  <a:srgbClr val="000000"/>
                </a:outerShdw>
              </a:effectLst>
            </a:endParaRPr>
          </a:p>
        </p:txBody>
      </p:sp>
      <p:sp>
        <p:nvSpPr>
          <p:cNvPr id="39" name="AutoShape 39"/>
          <p:cNvSpPr>
            <a:spLocks noChangeArrowheads="1"/>
          </p:cNvSpPr>
          <p:nvPr/>
        </p:nvSpPr>
        <p:spPr bwMode="auto">
          <a:xfrm>
            <a:off x="323850" y="2060575"/>
            <a:ext cx="2159000" cy="1016000"/>
          </a:xfrm>
          <a:prstGeom prst="roundRect">
            <a:avLst>
              <a:gd name="adj" fmla="val 43745"/>
            </a:avLst>
          </a:prstGeom>
          <a:solidFill>
            <a:srgbClr val="FF0000"/>
          </a:solidFill>
          <a:ln w="12700">
            <a:solidFill>
              <a:schemeClr val="tx1"/>
            </a:solidFill>
            <a:round/>
            <a:headEnd/>
            <a:tailEnd/>
          </a:ln>
          <a:effectLst>
            <a:outerShdw dist="35921" dir="2700000" algn="ctr" rotWithShape="0">
              <a:schemeClr val="bg2"/>
            </a:outerShdw>
          </a:effectLst>
        </p:spPr>
        <p:txBody>
          <a:bodyPr wrap="none" anchor="ctr"/>
          <a:lstStyle/>
          <a:p>
            <a:pPr defTabSz="762000" eaLnBrk="0" hangingPunct="0">
              <a:defRPr/>
            </a:pPr>
            <a:r>
              <a:rPr lang="fi-FI" sz="1400" b="1">
                <a:solidFill>
                  <a:schemeClr val="bg1"/>
                </a:solidFill>
              </a:rPr>
              <a:t>PELASTUSOSASTO</a:t>
            </a:r>
            <a:endParaRPr lang="fi-FI" sz="1400" b="1">
              <a:solidFill>
                <a:schemeClr val="bg1"/>
              </a:solidFill>
              <a:effectLst>
                <a:outerShdw blurRad="38100" dist="38100" dir="2700000" algn="tl">
                  <a:srgbClr val="000000"/>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i-FI" dirty="0"/>
              <a:t>Pelastustoiminnan yksikkötunnukset (2011)</a:t>
            </a:r>
            <a:br>
              <a:rPr lang="fi-FI" dirty="0"/>
            </a:br>
            <a:r>
              <a:rPr lang="fi-FI" dirty="0"/>
              <a:t>- esimerkkinä Helsinki</a:t>
            </a:r>
          </a:p>
        </p:txBody>
      </p:sp>
      <p:sp>
        <p:nvSpPr>
          <p:cNvPr id="20483" name="Rectangle 3"/>
          <p:cNvSpPr>
            <a:spLocks noGrp="1" noChangeArrowheads="1"/>
          </p:cNvSpPr>
          <p:nvPr>
            <p:ph type="body" idx="1"/>
          </p:nvPr>
        </p:nvSpPr>
        <p:spPr>
          <a:xfrm>
            <a:off x="683568" y="1844824"/>
            <a:ext cx="3167062" cy="4784725"/>
          </a:xfrm>
        </p:spPr>
        <p:txBody>
          <a:bodyPr/>
          <a:lstStyle/>
          <a:p>
            <a:pPr eaLnBrk="1" hangingPunct="1">
              <a:buFontTx/>
              <a:buNone/>
            </a:pPr>
            <a:r>
              <a:rPr lang="fi-FI" sz="2000" dirty="0"/>
              <a:t>Asemat</a:t>
            </a:r>
          </a:p>
          <a:p>
            <a:pPr eaLnBrk="1" hangingPunct="1">
              <a:buNone/>
            </a:pPr>
            <a:r>
              <a:rPr lang="fi-FI" sz="2000" dirty="0"/>
              <a:t>10	Kallio</a:t>
            </a:r>
          </a:p>
          <a:p>
            <a:pPr eaLnBrk="1" hangingPunct="1">
              <a:buNone/>
            </a:pPr>
            <a:r>
              <a:rPr lang="fi-FI" sz="2000" dirty="0"/>
              <a:t>20	Erottaja</a:t>
            </a:r>
          </a:p>
          <a:p>
            <a:pPr eaLnBrk="1" hangingPunct="1">
              <a:buNone/>
            </a:pPr>
            <a:r>
              <a:rPr lang="fi-FI" sz="2000" dirty="0"/>
              <a:t>21 Jätkäsaari</a:t>
            </a:r>
          </a:p>
          <a:p>
            <a:pPr eaLnBrk="1" hangingPunct="1">
              <a:buNone/>
            </a:pPr>
            <a:r>
              <a:rPr lang="fi-FI" sz="2000" dirty="0"/>
              <a:t>30	Haaga</a:t>
            </a:r>
          </a:p>
          <a:p>
            <a:pPr eaLnBrk="1" hangingPunct="1">
              <a:buNone/>
            </a:pPr>
            <a:r>
              <a:rPr lang="fi-FI" sz="2000" dirty="0"/>
              <a:t>40	Käpylä</a:t>
            </a:r>
          </a:p>
          <a:p>
            <a:pPr eaLnBrk="1" hangingPunct="1">
              <a:buNone/>
            </a:pPr>
            <a:r>
              <a:rPr lang="fi-FI" sz="2000" dirty="0"/>
              <a:t>50	Malmi</a:t>
            </a:r>
          </a:p>
          <a:p>
            <a:pPr eaLnBrk="1" hangingPunct="1">
              <a:buNone/>
            </a:pPr>
            <a:r>
              <a:rPr lang="fi-FI" sz="2000" dirty="0"/>
              <a:t>60	Mellunkylä</a:t>
            </a:r>
          </a:p>
          <a:p>
            <a:pPr eaLnBrk="1" hangingPunct="1">
              <a:buNone/>
            </a:pPr>
            <a:r>
              <a:rPr lang="fi-FI" sz="2000" dirty="0"/>
              <a:t>70	Herttoniemi</a:t>
            </a:r>
          </a:p>
          <a:p>
            <a:pPr eaLnBrk="1" hangingPunct="1">
              <a:buNone/>
            </a:pPr>
            <a:r>
              <a:rPr lang="fi-FI" sz="2000" dirty="0"/>
              <a:t>80	Suomenlinna</a:t>
            </a:r>
          </a:p>
          <a:p>
            <a:pPr eaLnBrk="1" hangingPunct="1">
              <a:buNone/>
            </a:pPr>
            <a:r>
              <a:rPr lang="fi-FI" sz="2000" dirty="0"/>
              <a:t>90	Pelastuskoulu</a:t>
            </a:r>
          </a:p>
        </p:txBody>
      </p:sp>
      <p:sp>
        <p:nvSpPr>
          <p:cNvPr id="4" name="Rectangle 3"/>
          <p:cNvSpPr txBox="1">
            <a:spLocks noChangeArrowheads="1"/>
          </p:cNvSpPr>
          <p:nvPr/>
        </p:nvSpPr>
        <p:spPr bwMode="auto">
          <a:xfrm>
            <a:off x="6228828" y="3180779"/>
            <a:ext cx="2807668" cy="3776613"/>
          </a:xfrm>
          <a:prstGeom prst="rect">
            <a:avLst/>
          </a:prstGeom>
          <a:noFill/>
          <a:ln w="9525">
            <a:noFill/>
            <a:miter lim="800000"/>
            <a:headEnd/>
            <a:tailEnd/>
          </a:ln>
        </p:spPr>
        <p:txBody>
          <a:bodyPr/>
          <a:lstStyle/>
          <a:p>
            <a:pPr marL="342900" indent="-342900">
              <a:spcBef>
                <a:spcPct val="20000"/>
              </a:spcBef>
              <a:defRPr/>
            </a:pPr>
            <a:r>
              <a:rPr lang="fi-FI" sz="2000" kern="0" dirty="0">
                <a:latin typeface="+mn-lt"/>
              </a:rPr>
              <a:t>Yksiköt</a:t>
            </a:r>
          </a:p>
          <a:p>
            <a:pPr marL="342900" indent="-342900">
              <a:spcBef>
                <a:spcPct val="20000"/>
              </a:spcBef>
              <a:defRPr/>
            </a:pPr>
            <a:r>
              <a:rPr lang="fi-FI" sz="2000" kern="0" dirty="0">
                <a:latin typeface="+mn-lt"/>
              </a:rPr>
              <a:t>1	Sammutusauto</a:t>
            </a:r>
          </a:p>
          <a:p>
            <a:pPr marL="342900" indent="-342900">
              <a:spcBef>
                <a:spcPct val="20000"/>
              </a:spcBef>
              <a:defRPr/>
            </a:pPr>
            <a:r>
              <a:rPr lang="fi-FI" sz="2000" kern="0" dirty="0">
                <a:latin typeface="+mn-lt"/>
              </a:rPr>
              <a:t>2	Sammutusauto</a:t>
            </a:r>
          </a:p>
          <a:p>
            <a:pPr marL="342900" indent="-342900">
              <a:spcBef>
                <a:spcPct val="20000"/>
              </a:spcBef>
              <a:defRPr/>
            </a:pPr>
            <a:r>
              <a:rPr lang="fi-FI" sz="2000" kern="0" dirty="0">
                <a:latin typeface="+mn-lt"/>
              </a:rPr>
              <a:t>3	Säiliöauto</a:t>
            </a:r>
          </a:p>
          <a:p>
            <a:pPr marL="342900" indent="-342900">
              <a:spcBef>
                <a:spcPct val="20000"/>
              </a:spcBef>
              <a:defRPr/>
            </a:pPr>
            <a:r>
              <a:rPr lang="fi-FI" sz="2000" kern="0" dirty="0">
                <a:latin typeface="+mn-lt"/>
              </a:rPr>
              <a:t>4	Vaahto-/jauheauto</a:t>
            </a:r>
          </a:p>
          <a:p>
            <a:pPr marL="342900" indent="-342900">
              <a:spcBef>
                <a:spcPct val="20000"/>
              </a:spcBef>
              <a:defRPr/>
            </a:pPr>
            <a:r>
              <a:rPr lang="fi-FI" sz="2000" kern="0" dirty="0">
                <a:latin typeface="+mn-lt"/>
              </a:rPr>
              <a:t>5	Raivausyksikkö</a:t>
            </a:r>
          </a:p>
          <a:p>
            <a:pPr marL="342900" indent="-342900">
              <a:spcBef>
                <a:spcPct val="20000"/>
              </a:spcBef>
              <a:defRPr/>
            </a:pPr>
            <a:r>
              <a:rPr lang="fi-FI" sz="2000" kern="0" dirty="0">
                <a:latin typeface="+mn-lt"/>
              </a:rPr>
              <a:t>6	Nostolava</a:t>
            </a:r>
          </a:p>
          <a:p>
            <a:pPr marL="342900" indent="-342900">
              <a:spcBef>
                <a:spcPct val="20000"/>
              </a:spcBef>
              <a:defRPr/>
            </a:pPr>
            <a:r>
              <a:rPr lang="fi-FI" sz="2000" kern="0" dirty="0">
                <a:latin typeface="+mn-lt"/>
              </a:rPr>
              <a:t>7	Miehistönkuljetus</a:t>
            </a:r>
          </a:p>
          <a:p>
            <a:pPr marL="342900" indent="-342900">
              <a:spcBef>
                <a:spcPct val="20000"/>
              </a:spcBef>
              <a:defRPr/>
            </a:pPr>
            <a:r>
              <a:rPr lang="fi-FI" sz="2000" kern="0" dirty="0">
                <a:latin typeface="+mn-lt"/>
              </a:rPr>
              <a:t>8	Vene</a:t>
            </a:r>
          </a:p>
          <a:p>
            <a:pPr marL="342900" indent="-342900">
              <a:spcBef>
                <a:spcPct val="20000"/>
              </a:spcBef>
              <a:defRPr/>
            </a:pPr>
            <a:r>
              <a:rPr lang="fi-FI" sz="2000" kern="0" dirty="0">
                <a:latin typeface="+mn-lt"/>
              </a:rPr>
              <a:t>9	Muu ajoneuvo</a:t>
            </a:r>
          </a:p>
        </p:txBody>
      </p:sp>
      <p:sp>
        <p:nvSpPr>
          <p:cNvPr id="6" name="Rectangle 3"/>
          <p:cNvSpPr txBox="1">
            <a:spLocks noChangeArrowheads="1"/>
          </p:cNvSpPr>
          <p:nvPr/>
        </p:nvSpPr>
        <p:spPr bwMode="auto">
          <a:xfrm>
            <a:off x="1043608" y="1268760"/>
            <a:ext cx="482453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fi-FI" sz="2400" b="1" kern="0" dirty="0">
                <a:latin typeface="+mn-lt"/>
              </a:rPr>
              <a:t>R HE 101</a:t>
            </a:r>
            <a:endParaRPr kumimoji="0" lang="fi-FI" sz="2400" b="1" i="0" u="none" strike="noStrike" kern="0" cap="none" spc="0" normalizeH="0" baseline="0" noProof="0" dirty="0">
              <a:ln>
                <a:noFill/>
              </a:ln>
              <a:solidFill>
                <a:schemeClr val="tx1"/>
              </a:solidFill>
              <a:effectLst/>
              <a:uLnTx/>
              <a:uFillTx/>
              <a:latin typeface="+mn-lt"/>
              <a:ea typeface="+mn-ea"/>
              <a:cs typeface="+mn-cs"/>
            </a:endParaRPr>
          </a:p>
        </p:txBody>
      </p:sp>
      <p:pic>
        <p:nvPicPr>
          <p:cNvPr id="67586" name="Picture 2" descr="http://s.omakaupunki.hs.fi/news/images/uploads/1333091184-48461d7-1.540x405.jpg"/>
          <p:cNvPicPr>
            <a:picLocks noChangeAspect="1" noChangeArrowheads="1"/>
          </p:cNvPicPr>
          <p:nvPr/>
        </p:nvPicPr>
        <p:blipFill>
          <a:blip r:embed="rId3" cstate="screen"/>
          <a:srcRect/>
          <a:stretch>
            <a:fillRect/>
          </a:stretch>
        </p:blipFill>
        <p:spPr bwMode="auto">
          <a:xfrm>
            <a:off x="2555776" y="2132856"/>
            <a:ext cx="3648405" cy="273630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i-FI" dirty="0"/>
              <a:t>Pelastustoiminnan yksikkötunnukset (2011)</a:t>
            </a:r>
            <a:br>
              <a:rPr lang="fi-FI" dirty="0"/>
            </a:br>
            <a:r>
              <a:rPr lang="fi-FI" dirty="0"/>
              <a:t>- esimerkkinä Helsinki</a:t>
            </a:r>
          </a:p>
        </p:txBody>
      </p:sp>
      <p:sp>
        <p:nvSpPr>
          <p:cNvPr id="20483" name="Rectangle 3"/>
          <p:cNvSpPr>
            <a:spLocks noGrp="1" noChangeArrowheads="1"/>
          </p:cNvSpPr>
          <p:nvPr>
            <p:ph type="body" idx="1"/>
          </p:nvPr>
        </p:nvSpPr>
        <p:spPr>
          <a:xfrm>
            <a:off x="755576" y="1484784"/>
            <a:ext cx="5904656" cy="3384376"/>
          </a:xfrm>
        </p:spPr>
        <p:txBody>
          <a:bodyPr/>
          <a:lstStyle/>
          <a:p>
            <a:pPr eaLnBrk="1" hangingPunct="1">
              <a:buFontTx/>
              <a:buNone/>
            </a:pPr>
            <a:r>
              <a:rPr lang="fi-FI" b="1" dirty="0"/>
              <a:t>E HE 1231</a:t>
            </a:r>
          </a:p>
          <a:p>
            <a:pPr eaLnBrk="1" hangingPunct="1">
              <a:buFontTx/>
              <a:buNone/>
            </a:pPr>
            <a:endParaRPr lang="fi-FI" dirty="0"/>
          </a:p>
          <a:p>
            <a:pPr eaLnBrk="1" hangingPunct="1">
              <a:buFontTx/>
              <a:buNone/>
            </a:pPr>
            <a:r>
              <a:rPr lang="fi-FI" dirty="0"/>
              <a:t>1 = HUS 1-alue</a:t>
            </a:r>
          </a:p>
          <a:p>
            <a:pPr eaLnBrk="1" hangingPunct="1">
              <a:buFontTx/>
              <a:buNone/>
            </a:pPr>
            <a:r>
              <a:rPr lang="fi-FI" dirty="0"/>
              <a:t>2 = hoitotaso</a:t>
            </a:r>
          </a:p>
          <a:p>
            <a:pPr eaLnBrk="1" hangingPunct="1">
              <a:buNone/>
            </a:pPr>
            <a:r>
              <a:rPr lang="fi-FI" dirty="0"/>
              <a:t>3 = alue/asema</a:t>
            </a:r>
          </a:p>
          <a:p>
            <a:pPr eaLnBrk="1" hangingPunct="1">
              <a:buFontTx/>
              <a:buNone/>
            </a:pPr>
            <a:r>
              <a:rPr lang="fi-FI" dirty="0"/>
              <a:t>1 = järjestysnumero</a:t>
            </a:r>
          </a:p>
        </p:txBody>
      </p:sp>
      <p:sp>
        <p:nvSpPr>
          <p:cNvPr id="6" name="Suorakulmio 5"/>
          <p:cNvSpPr/>
          <p:nvPr/>
        </p:nvSpPr>
        <p:spPr>
          <a:xfrm>
            <a:off x="4355976" y="4505052"/>
            <a:ext cx="4788024" cy="2308324"/>
          </a:xfrm>
          <a:prstGeom prst="rect">
            <a:avLst/>
          </a:prstGeom>
          <a:solidFill>
            <a:srgbClr val="FFC000"/>
          </a:solidFill>
        </p:spPr>
        <p:txBody>
          <a:bodyPr wrap="square">
            <a:spAutoFit/>
          </a:bodyPr>
          <a:lstStyle/>
          <a:p>
            <a:r>
              <a:rPr lang="fi-FI" sz="1600" dirty="0"/>
              <a:t>0=lääkäriyksikkö</a:t>
            </a:r>
            <a:br>
              <a:rPr lang="fi-FI" sz="1600" dirty="0"/>
            </a:br>
            <a:r>
              <a:rPr lang="fi-FI" sz="1600" dirty="0"/>
              <a:t>1=kenttäjohto (Lauri 4 = lääkintäesimies)</a:t>
            </a:r>
            <a:br>
              <a:rPr lang="fi-FI" sz="1600" dirty="0"/>
            </a:br>
            <a:r>
              <a:rPr lang="fi-FI" sz="1600" dirty="0"/>
              <a:t>2=hoitotason yksikkö</a:t>
            </a:r>
            <a:br>
              <a:rPr lang="fi-FI" sz="1600" dirty="0"/>
            </a:br>
            <a:r>
              <a:rPr lang="fi-FI" sz="1600" dirty="0"/>
              <a:t>3=perustason tai laajennetun perustason yksikkö</a:t>
            </a:r>
            <a:br>
              <a:rPr lang="fi-FI" sz="1600" dirty="0"/>
            </a:br>
            <a:r>
              <a:rPr lang="fi-FI" sz="1600" dirty="0"/>
              <a:t>4=hoitotason siirtokuljetusyksikkö</a:t>
            </a:r>
            <a:br>
              <a:rPr lang="fi-FI" sz="1600" dirty="0"/>
            </a:br>
            <a:r>
              <a:rPr lang="fi-FI" sz="1600" dirty="0"/>
              <a:t>5=perustason tai laajennetun perustason siirtokuljetusyksikkö</a:t>
            </a:r>
            <a:br>
              <a:rPr lang="fi-FI" sz="1600" dirty="0"/>
            </a:br>
            <a:r>
              <a:rPr lang="fi-FI" sz="1600" dirty="0"/>
              <a:t>6=ensivasteyksikkö (esim. VPK:n ensivasteyksikkö)</a:t>
            </a:r>
          </a:p>
        </p:txBody>
      </p:sp>
      <p:pic>
        <p:nvPicPr>
          <p:cNvPr id="65540" name="Picture 4" descr="http://is13.snstatic.fi/img/978/1288510863701.jpg"/>
          <p:cNvPicPr>
            <a:picLocks noChangeAspect="1" noChangeArrowheads="1"/>
          </p:cNvPicPr>
          <p:nvPr/>
        </p:nvPicPr>
        <p:blipFill>
          <a:blip r:embed="rId3" cstate="screen"/>
          <a:srcRect/>
          <a:stretch>
            <a:fillRect/>
          </a:stretch>
        </p:blipFill>
        <p:spPr bwMode="auto">
          <a:xfrm>
            <a:off x="3635896" y="1340768"/>
            <a:ext cx="5207149" cy="291395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131840" y="260350"/>
            <a:ext cx="6012160" cy="922338"/>
          </a:xfrm>
        </p:spPr>
        <p:txBody>
          <a:bodyPr/>
          <a:lstStyle/>
          <a:p>
            <a:pPr eaLnBrk="1" hangingPunct="1"/>
            <a:r>
              <a:rPr lang="fi-FI" dirty="0"/>
              <a:t>Meripelastuksen yksikkötunnukset </a:t>
            </a:r>
            <a:br>
              <a:rPr lang="fi-FI" dirty="0"/>
            </a:br>
            <a:r>
              <a:rPr lang="fi-FI" dirty="0"/>
              <a:t>(2011) - esimerkkinä Helsinki</a:t>
            </a:r>
          </a:p>
        </p:txBody>
      </p:sp>
      <p:sp>
        <p:nvSpPr>
          <p:cNvPr id="20483" name="Rectangle 3"/>
          <p:cNvSpPr>
            <a:spLocks noGrp="1" noChangeArrowheads="1"/>
          </p:cNvSpPr>
          <p:nvPr>
            <p:ph type="body" idx="1"/>
          </p:nvPr>
        </p:nvSpPr>
        <p:spPr>
          <a:xfrm>
            <a:off x="683568" y="1052736"/>
            <a:ext cx="5904656" cy="3384376"/>
          </a:xfrm>
        </p:spPr>
        <p:txBody>
          <a:bodyPr/>
          <a:lstStyle/>
          <a:p>
            <a:pPr eaLnBrk="1" hangingPunct="1">
              <a:buFontTx/>
              <a:buNone/>
            </a:pPr>
            <a:r>
              <a:rPr lang="fi-FI" b="1" dirty="0"/>
              <a:t>VSL 1784</a:t>
            </a:r>
          </a:p>
          <a:p>
            <a:pPr eaLnBrk="1" hangingPunct="1">
              <a:buFontTx/>
              <a:buNone/>
            </a:pPr>
            <a:endParaRPr lang="fi-FI" dirty="0"/>
          </a:p>
          <a:p>
            <a:pPr eaLnBrk="1" hangingPunct="1">
              <a:buFontTx/>
              <a:buNone/>
            </a:pPr>
            <a:r>
              <a:rPr lang="fi-FI" dirty="0"/>
              <a:t>V = Vapaaehtoinen (Vihtori)</a:t>
            </a:r>
          </a:p>
          <a:p>
            <a:pPr eaLnBrk="1" hangingPunct="1">
              <a:buFontTx/>
              <a:buNone/>
            </a:pPr>
            <a:r>
              <a:rPr lang="fi-FI" dirty="0"/>
              <a:t>SL = Suomenlahti</a:t>
            </a:r>
          </a:p>
          <a:p>
            <a:pPr eaLnBrk="1" hangingPunct="1">
              <a:buFontTx/>
              <a:buNone/>
            </a:pPr>
            <a:r>
              <a:rPr lang="fi-FI" dirty="0"/>
              <a:t>17 = Matosaaren asema</a:t>
            </a:r>
          </a:p>
          <a:p>
            <a:pPr eaLnBrk="1" hangingPunct="1">
              <a:buFontTx/>
              <a:buNone/>
            </a:pPr>
            <a:r>
              <a:rPr lang="fi-FI" dirty="0"/>
              <a:t>8 = Vene</a:t>
            </a:r>
          </a:p>
          <a:p>
            <a:pPr eaLnBrk="1" hangingPunct="1">
              <a:buFontTx/>
              <a:buNone/>
            </a:pPr>
            <a:r>
              <a:rPr lang="fi-FI" dirty="0"/>
              <a:t>4 = PV1-luokan alus</a:t>
            </a:r>
          </a:p>
        </p:txBody>
      </p:sp>
      <p:sp>
        <p:nvSpPr>
          <p:cNvPr id="7" name="Suorakulmio 6"/>
          <p:cNvSpPr/>
          <p:nvPr/>
        </p:nvSpPr>
        <p:spPr>
          <a:xfrm>
            <a:off x="4860032" y="4437112"/>
            <a:ext cx="3851920" cy="1200329"/>
          </a:xfrm>
          <a:prstGeom prst="rect">
            <a:avLst/>
          </a:prstGeom>
          <a:solidFill>
            <a:schemeClr val="accent1">
              <a:lumMod val="90000"/>
            </a:schemeClr>
          </a:solidFill>
        </p:spPr>
        <p:txBody>
          <a:bodyPr wrap="square">
            <a:spAutoFit/>
          </a:bodyPr>
          <a:lstStyle/>
          <a:p>
            <a:r>
              <a:rPr lang="fi-FI" sz="1800" dirty="0"/>
              <a:t>ALUSTYYPPI</a:t>
            </a:r>
          </a:p>
          <a:p>
            <a:r>
              <a:rPr lang="fi-FI" sz="1800" dirty="0"/>
              <a:t>1-3 = PV0, PV3-PR luokan alukset</a:t>
            </a:r>
          </a:p>
          <a:p>
            <a:r>
              <a:rPr lang="fi-FI" sz="1800" dirty="0"/>
              <a:t>4-5 = PV1-2 luokan alukset </a:t>
            </a:r>
          </a:p>
          <a:p>
            <a:r>
              <a:rPr lang="fi-FI" sz="1800" dirty="0"/>
              <a:t>6-  = </a:t>
            </a:r>
            <a:r>
              <a:rPr lang="fi-FI" sz="1800" dirty="0" err="1"/>
              <a:t>AV:t</a:t>
            </a:r>
            <a:r>
              <a:rPr lang="fi-FI" sz="1800" dirty="0"/>
              <a:t> sekä ei-operatiiviset</a:t>
            </a:r>
          </a:p>
        </p:txBody>
      </p:sp>
      <p:sp>
        <p:nvSpPr>
          <p:cNvPr id="9" name="Suorakulmio 8"/>
          <p:cNvSpPr/>
          <p:nvPr/>
        </p:nvSpPr>
        <p:spPr>
          <a:xfrm>
            <a:off x="827070" y="4437112"/>
            <a:ext cx="3851920" cy="2031325"/>
          </a:xfrm>
          <a:prstGeom prst="rect">
            <a:avLst/>
          </a:prstGeom>
          <a:solidFill>
            <a:schemeClr val="accent6">
              <a:lumMod val="20000"/>
              <a:lumOff val="80000"/>
            </a:schemeClr>
          </a:solidFill>
        </p:spPr>
        <p:txBody>
          <a:bodyPr wrap="square">
            <a:spAutoFit/>
          </a:bodyPr>
          <a:lstStyle/>
          <a:p>
            <a:r>
              <a:rPr lang="fi-FI" sz="1800" dirty="0"/>
              <a:t>ASEMAT</a:t>
            </a:r>
          </a:p>
          <a:p>
            <a:r>
              <a:rPr lang="fi-FI" sz="1800" dirty="0"/>
              <a:t>11 = Kotka</a:t>
            </a:r>
          </a:p>
          <a:p>
            <a:r>
              <a:rPr lang="fi-FI" sz="1800" dirty="0"/>
              <a:t>14 = Porvoo</a:t>
            </a:r>
          </a:p>
          <a:p>
            <a:r>
              <a:rPr lang="fi-FI" sz="1800" dirty="0"/>
              <a:t>17 = Helsinki</a:t>
            </a:r>
          </a:p>
          <a:p>
            <a:r>
              <a:rPr lang="fi-FI" sz="1800" dirty="0"/>
              <a:t>18 = Meripelastusasema 1</a:t>
            </a:r>
          </a:p>
          <a:p>
            <a:r>
              <a:rPr lang="fi-FI" sz="1800" dirty="0"/>
              <a:t>21 = Espoo</a:t>
            </a:r>
          </a:p>
          <a:p>
            <a:r>
              <a:rPr lang="fi-FI" sz="1800" dirty="0"/>
              <a:t>23 = Porkkala</a:t>
            </a:r>
          </a:p>
        </p:txBody>
      </p:sp>
      <p:pic>
        <p:nvPicPr>
          <p:cNvPr id="63490" name="Picture 2" descr="C:\Documents and Settings\ttl140\Työpöytä\Kuvat ja videot 2012\Aland Sarex 2012\IMGP0160.JPG"/>
          <p:cNvPicPr>
            <a:picLocks noChangeAspect="1" noChangeArrowheads="1"/>
          </p:cNvPicPr>
          <p:nvPr/>
        </p:nvPicPr>
        <p:blipFill>
          <a:blip r:embed="rId3" cstate="screen"/>
          <a:srcRect/>
          <a:stretch>
            <a:fillRect/>
          </a:stretch>
        </p:blipFill>
        <p:spPr bwMode="auto">
          <a:xfrm>
            <a:off x="5148064" y="1090228"/>
            <a:ext cx="3816424" cy="255479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i-FI"/>
              <a:t>Hälytysohje</a:t>
            </a:r>
          </a:p>
        </p:txBody>
      </p:sp>
      <p:sp>
        <p:nvSpPr>
          <p:cNvPr id="25603" name="Rectangle 3"/>
          <p:cNvSpPr>
            <a:spLocks noGrp="1" noChangeArrowheads="1"/>
          </p:cNvSpPr>
          <p:nvPr>
            <p:ph type="body" idx="1"/>
          </p:nvPr>
        </p:nvSpPr>
        <p:spPr/>
        <p:txBody>
          <a:bodyPr/>
          <a:lstStyle/>
          <a:p>
            <a:pPr eaLnBrk="1" hangingPunct="1"/>
            <a:r>
              <a:rPr lang="fi-FI" sz="2800" dirty="0"/>
              <a:t>meripelastuskeskus MRCC Turku</a:t>
            </a:r>
          </a:p>
          <a:p>
            <a:pPr lvl="1" eaLnBrk="1" hangingPunct="1"/>
            <a:r>
              <a:rPr lang="fi-FI" sz="2400" dirty="0"/>
              <a:t>meripelastuslohkokeskus MRSC Helsinki</a:t>
            </a:r>
          </a:p>
          <a:p>
            <a:pPr eaLnBrk="1" hangingPunct="1"/>
            <a:r>
              <a:rPr lang="fi-FI" sz="2800" dirty="0"/>
              <a:t>hälytysnumerot</a:t>
            </a:r>
          </a:p>
          <a:p>
            <a:pPr lvl="1" eaLnBrk="1" hangingPunct="1"/>
            <a:r>
              <a:rPr lang="fi-FI" sz="2400" dirty="0"/>
              <a:t>merialueet: 0294 1000 </a:t>
            </a:r>
          </a:p>
          <a:p>
            <a:pPr lvl="1" eaLnBrk="1" hangingPunct="1"/>
            <a:r>
              <a:rPr lang="fi-FI" sz="2400" dirty="0"/>
              <a:t>järvialueet: 112</a:t>
            </a:r>
          </a:p>
          <a:p>
            <a:pPr eaLnBrk="1" hangingPunct="1"/>
            <a:r>
              <a:rPr lang="fi-FI" sz="2800" dirty="0"/>
              <a:t>VHF kanava 16</a:t>
            </a:r>
          </a:p>
          <a:p>
            <a:pPr eaLnBrk="1" hangingPunct="1"/>
            <a:r>
              <a:rPr lang="fi-FI" sz="2800" dirty="0"/>
              <a:t>VHF-DSC kanava 70</a:t>
            </a:r>
          </a:p>
          <a:p>
            <a:pPr eaLnBrk="1" hangingPunct="1"/>
            <a:endParaRPr lang="fi-FI" sz="2800" dirty="0"/>
          </a:p>
          <a:p>
            <a:pPr eaLnBrk="1" hangingPunct="1"/>
            <a:r>
              <a:rPr lang="fi-FI" sz="2800" dirty="0" err="1"/>
              <a:t>Trossi</a:t>
            </a:r>
            <a:r>
              <a:rPr lang="fi-FI" sz="2800" dirty="0"/>
              <a:t>-palvelunumero</a:t>
            </a:r>
          </a:p>
          <a:p>
            <a:pPr marL="0" indent="0" eaLnBrk="1" hangingPunct="1">
              <a:buNone/>
            </a:pPr>
            <a:r>
              <a:rPr lang="fi-FI" sz="2800" dirty="0"/>
              <a:t>   1.5-30.10</a:t>
            </a:r>
          </a:p>
          <a:p>
            <a:pPr marL="0" indent="0" eaLnBrk="1" hangingPunct="1">
              <a:buNone/>
            </a:pPr>
            <a:r>
              <a:rPr lang="fi-FI" sz="2800" dirty="0"/>
              <a:t>   0800 30 22 30</a:t>
            </a:r>
          </a:p>
          <a:p>
            <a:pPr eaLnBrk="1" hangingPunct="1"/>
            <a:endParaRPr lang="fi-FI" sz="2800" dirty="0"/>
          </a:p>
        </p:txBody>
      </p:sp>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4008" y="3429000"/>
            <a:ext cx="4139952" cy="310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i-FI" dirty="0"/>
              <a:t>Yksiköiden hälyttäminen</a:t>
            </a:r>
          </a:p>
        </p:txBody>
      </p:sp>
      <p:sp>
        <p:nvSpPr>
          <p:cNvPr id="25603" name="Rectangle 3"/>
          <p:cNvSpPr>
            <a:spLocks noGrp="1" noChangeArrowheads="1"/>
          </p:cNvSpPr>
          <p:nvPr>
            <p:ph type="body" idx="1"/>
          </p:nvPr>
        </p:nvSpPr>
        <p:spPr/>
        <p:txBody>
          <a:bodyPr/>
          <a:lstStyle/>
          <a:p>
            <a:pPr eaLnBrk="1" hangingPunct="1"/>
            <a:r>
              <a:rPr lang="fi-FI" sz="2800" dirty="0"/>
              <a:t>Vaaratilanteen asteet:</a:t>
            </a:r>
          </a:p>
          <a:p>
            <a:pPr lvl="1" eaLnBrk="1" hangingPunct="1"/>
            <a:r>
              <a:rPr lang="fi-FI" b="1" dirty="0"/>
              <a:t>Epävarmuustilanne</a:t>
            </a:r>
            <a:r>
              <a:rPr lang="fi-FI" dirty="0"/>
              <a:t>: epävarmuus ihmisen turvallisuudesta merellä tai muuten aihetta ryhtyä toimenpiteisiin avuntarpeen selvittämiseksi </a:t>
            </a:r>
          </a:p>
          <a:p>
            <a:pPr marL="914400" lvl="2" indent="0" eaLnBrk="1" hangingPunct="1">
              <a:buNone/>
            </a:pPr>
            <a:r>
              <a:rPr lang="fi-FI" dirty="0"/>
              <a:t>-&gt; tiedustelu, ei välttämättä edellytä yksiköiden käyttöä</a:t>
            </a:r>
          </a:p>
          <a:p>
            <a:pPr lvl="1" eaLnBrk="1" hangingPunct="1"/>
            <a:r>
              <a:rPr lang="fi-FI" b="1" dirty="0"/>
              <a:t>Hälytystilanne</a:t>
            </a:r>
            <a:r>
              <a:rPr lang="fi-FI" dirty="0"/>
              <a:t>: voidaan olettaa ihmisen turvallisuuden vaarantuneen merellä tai kun epävarmuustilanteen johdosta suoritetut tiedustelut ovat olleet tuloksettomia </a:t>
            </a:r>
          </a:p>
          <a:p>
            <a:pPr marL="914400" lvl="2" indent="0" eaLnBrk="1" hangingPunct="1">
              <a:buNone/>
            </a:pPr>
            <a:r>
              <a:rPr lang="fi-FI" dirty="0"/>
              <a:t>-&gt; yksiköiden hälyttäminen</a:t>
            </a:r>
          </a:p>
          <a:p>
            <a:pPr lvl="1" eaLnBrk="1" hangingPunct="1"/>
            <a:r>
              <a:rPr lang="fi-FI" b="1" dirty="0"/>
              <a:t>Hätätilanne</a:t>
            </a:r>
            <a:r>
              <a:rPr lang="fi-FI" dirty="0"/>
              <a:t>: on ilmeistä, että ihminen on vaarassa merellä ja välittömän avun tarpeessa. Hätäviesti tai muu kansainvälinen hätämerkki on aina hätätilanne. </a:t>
            </a:r>
          </a:p>
          <a:p>
            <a:pPr marL="914400" lvl="2" indent="0" eaLnBrk="1" hangingPunct="1">
              <a:buNone/>
            </a:pPr>
            <a:r>
              <a:rPr lang="fi-FI" dirty="0"/>
              <a:t>-&gt; kaikki käytettävissä olevat ja tarkoituksenmukaiset voimavarat, etupainotteinen hälyttäminen</a:t>
            </a:r>
          </a:p>
          <a:p>
            <a:pPr eaLnBrk="1" hangingPunct="1"/>
            <a:r>
              <a:rPr lang="fi-FI" sz="2800" dirty="0"/>
              <a:t>Merelliset avustustehtävät</a:t>
            </a:r>
          </a:p>
        </p:txBody>
      </p:sp>
    </p:spTree>
    <p:extLst>
      <p:ext uri="{BB962C8B-B14F-4D97-AF65-F5344CB8AC3E}">
        <p14:creationId xmlns:p14="http://schemas.microsoft.com/office/powerpoint/2010/main" val="2183811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i-FI"/>
              <a:t>Trossi</a:t>
            </a:r>
          </a:p>
        </p:txBody>
      </p:sp>
      <p:sp>
        <p:nvSpPr>
          <p:cNvPr id="26627" name="Rectangle 3"/>
          <p:cNvSpPr>
            <a:spLocks noGrp="1" noChangeArrowheads="1"/>
          </p:cNvSpPr>
          <p:nvPr>
            <p:ph type="body" idx="1"/>
          </p:nvPr>
        </p:nvSpPr>
        <p:spPr>
          <a:xfrm>
            <a:off x="611188" y="1484784"/>
            <a:ext cx="8281987" cy="4421188"/>
          </a:xfrm>
          <a:noFill/>
        </p:spPr>
        <p:txBody>
          <a:bodyPr/>
          <a:lstStyle/>
          <a:p>
            <a:pPr eaLnBrk="1" hangingPunct="1">
              <a:lnSpc>
                <a:spcPct val="80000"/>
              </a:lnSpc>
            </a:pPr>
            <a:r>
              <a:rPr lang="fi-FI" sz="2800" dirty="0"/>
              <a:t>Ihmishengen pelastaminen vesillä on aina maksutonta</a:t>
            </a:r>
          </a:p>
          <a:p>
            <a:pPr eaLnBrk="1" hangingPunct="1">
              <a:lnSpc>
                <a:spcPct val="80000"/>
              </a:lnSpc>
            </a:pPr>
            <a:r>
              <a:rPr lang="fi-FI" sz="2800" dirty="0"/>
              <a:t>Omaisuuden pelastamisesta aiheutuu kustannuksia, jotka useimmiten koituvat veneilijän itsensä kannettaviksi</a:t>
            </a:r>
          </a:p>
          <a:p>
            <a:pPr eaLnBrk="1" hangingPunct="1">
              <a:lnSpc>
                <a:spcPct val="80000"/>
              </a:lnSpc>
            </a:pPr>
            <a:r>
              <a:rPr lang="fi-FI" sz="2800" dirty="0" err="1"/>
              <a:t>Trossi-jäsen</a:t>
            </a:r>
            <a:r>
              <a:rPr lang="fi-FI" sz="2800" dirty="0"/>
              <a:t> saa maksutta apua venematkan keskeytyessä</a:t>
            </a:r>
          </a:p>
          <a:p>
            <a:pPr lvl="1" eaLnBrk="1" hangingPunct="1">
              <a:lnSpc>
                <a:spcPct val="80000"/>
              </a:lnSpc>
            </a:pPr>
            <a:r>
              <a:rPr lang="fi-FI" sz="2400" dirty="0"/>
              <a:t>myös Ahvenanmaalla, Ruotsissa, Norjassa ja Tanskassa</a:t>
            </a:r>
          </a:p>
          <a:p>
            <a:pPr eaLnBrk="1" hangingPunct="1">
              <a:lnSpc>
                <a:spcPct val="80000"/>
              </a:lnSpc>
            </a:pPr>
            <a:r>
              <a:rPr lang="fi-FI" sz="2800" dirty="0"/>
              <a:t>Venekohtainen ja tarkoitettu yksityishenkilöiden ei-kaupallisessa käytössä oleville veneille</a:t>
            </a:r>
          </a:p>
          <a:p>
            <a:pPr eaLnBrk="1" hangingPunct="1">
              <a:lnSpc>
                <a:spcPct val="80000"/>
              </a:lnSpc>
            </a:pPr>
            <a:r>
              <a:rPr lang="fi-FI" sz="2800" dirty="0" err="1"/>
              <a:t>Trossin</a:t>
            </a:r>
            <a:r>
              <a:rPr lang="fi-FI" sz="2800" dirty="0"/>
              <a:t> vuosimaksut</a:t>
            </a:r>
          </a:p>
          <a:p>
            <a:pPr lvl="1" eaLnBrk="1" hangingPunct="1">
              <a:lnSpc>
                <a:spcPct val="80000"/>
              </a:lnSpc>
            </a:pPr>
            <a:r>
              <a:rPr lang="fi-FI" sz="2400" dirty="0"/>
              <a:t>vuosimaksu 75 e, joka sisältää paikallisyhdistyksen jäsenmaksun</a:t>
            </a:r>
          </a:p>
        </p:txBody>
      </p:sp>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851" y="-25113"/>
            <a:ext cx="2182033" cy="99771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i-FI"/>
              <a:t>Trossi</a:t>
            </a:r>
          </a:p>
        </p:txBody>
      </p:sp>
      <p:sp>
        <p:nvSpPr>
          <p:cNvPr id="52227" name="Rectangle 3"/>
          <p:cNvSpPr>
            <a:spLocks noGrp="1" noChangeArrowheads="1"/>
          </p:cNvSpPr>
          <p:nvPr>
            <p:ph type="body" idx="1"/>
          </p:nvPr>
        </p:nvSpPr>
        <p:spPr>
          <a:xfrm>
            <a:off x="539750" y="1341438"/>
            <a:ext cx="8353425" cy="5327650"/>
          </a:xfrm>
        </p:spPr>
        <p:txBody>
          <a:bodyPr/>
          <a:lstStyle/>
          <a:p>
            <a:pPr>
              <a:defRPr/>
            </a:pPr>
            <a:r>
              <a:rPr lang="fi-FI" dirty="0" err="1"/>
              <a:t>Trossi</a:t>
            </a:r>
            <a:r>
              <a:rPr lang="fi-FI" dirty="0"/>
              <a:t> -jäsenpalveluun kuuluu: </a:t>
            </a:r>
          </a:p>
          <a:p>
            <a:pPr lvl="1">
              <a:defRPr/>
            </a:pPr>
            <a:r>
              <a:rPr lang="fi-FI" dirty="0">
                <a:ea typeface="+mn-ea"/>
                <a:cs typeface="+mn-cs"/>
              </a:rPr>
              <a:t>korjausapu paikan päällä, jos mahdollista (</a:t>
            </a:r>
            <a:r>
              <a:rPr lang="fi-FI">
                <a:ea typeface="+mn-ea"/>
                <a:cs typeface="+mn-cs"/>
              </a:rPr>
              <a:t>varaosista yms. </a:t>
            </a:r>
            <a:r>
              <a:rPr lang="fi-FI" dirty="0">
                <a:ea typeface="+mn-ea"/>
                <a:cs typeface="+mn-cs"/>
              </a:rPr>
              <a:t>peritään eri korvaus, polttoainetta ei voida verosyistä myydä) </a:t>
            </a:r>
          </a:p>
          <a:p>
            <a:pPr lvl="1">
              <a:defRPr/>
            </a:pPr>
            <a:r>
              <a:rPr lang="fi-FI" dirty="0">
                <a:ea typeface="+mn-ea"/>
                <a:cs typeface="+mn-cs"/>
              </a:rPr>
              <a:t>hinaus lähimpään satamaan, mihin on saatavissa korjauspalveluita - yleensä mantereella oleva vierasvenesatama, yhteysvenelaituri, venekorjaamo tai meripelastusasema</a:t>
            </a:r>
          </a:p>
          <a:p>
            <a:pPr lvl="1">
              <a:defRPr/>
            </a:pPr>
            <a:r>
              <a:rPr lang="fi-FI" dirty="0">
                <a:ea typeface="+mn-ea"/>
                <a:cs typeface="+mn-cs"/>
              </a:rPr>
              <a:t>halutessa apua veneen korjaajan ja väliaikaisen säilytyspaikan hankkimisessa, jota varten yksikön tulisi varustautua alueensa perus-/ korjauspalveluita tarjoavien yhtiöiden yhteystiedoilla</a:t>
            </a:r>
          </a:p>
          <a:p>
            <a:pPr>
              <a:defRPr/>
            </a:pPr>
            <a:r>
              <a:rPr lang="fi-FI" dirty="0" err="1"/>
              <a:t>Trossi</a:t>
            </a:r>
            <a:r>
              <a:rPr lang="fi-FI" dirty="0"/>
              <a:t> -tehtävät hoidetaan </a:t>
            </a:r>
          </a:p>
          <a:p>
            <a:pPr lvl="1">
              <a:defRPr/>
            </a:pPr>
            <a:r>
              <a:rPr lang="fi-FI" dirty="0">
                <a:ea typeface="+mn-ea"/>
                <a:cs typeface="+mn-cs"/>
              </a:rPr>
              <a:t>kiireettöminä kohtuullisessa ajassa</a:t>
            </a:r>
          </a:p>
          <a:p>
            <a:pPr lvl="1">
              <a:defRPr/>
            </a:pPr>
            <a:r>
              <a:rPr lang="fi-FI" dirty="0">
                <a:ea typeface="+mn-ea"/>
                <a:cs typeface="+mn-cs"/>
              </a:rPr>
              <a:t>veneilykaudella pääsääntöisesti noin puolen tunnin lähtövalmiusajalla arki-iltaisin ja viikonloppuisin</a:t>
            </a:r>
          </a:p>
          <a:p>
            <a:pPr lvl="1">
              <a:defRPr/>
            </a:pPr>
            <a:r>
              <a:rPr lang="fi-FI" dirty="0">
                <a:ea typeface="+mn-ea"/>
                <a:cs typeface="+mn-cs"/>
              </a:rPr>
              <a:t>arkisin tarpeen vaatiessa päiväsaikaan pidemmällä vasteajalla,</a:t>
            </a:r>
          </a:p>
          <a:p>
            <a:pPr lvl="1">
              <a:defRPr/>
            </a:pPr>
            <a:r>
              <a:rPr lang="fi-FI" dirty="0">
                <a:ea typeface="+mn-ea"/>
                <a:cs typeface="+mn-cs"/>
              </a:rPr>
              <a:t>kiireellisten pelastustehtävien salliessa</a:t>
            </a: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851" y="-25113"/>
            <a:ext cx="2182033" cy="99771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i-FI"/>
              <a:t>Trossi</a:t>
            </a:r>
          </a:p>
        </p:txBody>
      </p:sp>
      <p:sp>
        <p:nvSpPr>
          <p:cNvPr id="52227" name="Rectangle 3"/>
          <p:cNvSpPr>
            <a:spLocks noGrp="1" noChangeArrowheads="1"/>
          </p:cNvSpPr>
          <p:nvPr>
            <p:ph type="body" idx="1"/>
          </p:nvPr>
        </p:nvSpPr>
        <p:spPr>
          <a:xfrm>
            <a:off x="684213" y="1196975"/>
            <a:ext cx="8208962" cy="4824413"/>
          </a:xfrm>
        </p:spPr>
        <p:txBody>
          <a:bodyPr/>
          <a:lstStyle/>
          <a:p>
            <a:pPr>
              <a:defRPr/>
            </a:pPr>
            <a:r>
              <a:rPr lang="fi-FI" dirty="0" err="1"/>
              <a:t>Trossi</a:t>
            </a:r>
            <a:r>
              <a:rPr lang="fi-FI" dirty="0"/>
              <a:t> -jäsenpalveluun ei kuulu</a:t>
            </a:r>
          </a:p>
          <a:p>
            <a:pPr lvl="1">
              <a:defRPr/>
            </a:pPr>
            <a:r>
              <a:rPr lang="fi-FI" dirty="0">
                <a:ea typeface="+mn-ea"/>
                <a:cs typeface="+mn-cs"/>
              </a:rPr>
              <a:t>veneen siirtohinaus satamasta, jossa on tieyhteys ja riittävät palvelut, toiseen</a:t>
            </a:r>
          </a:p>
          <a:p>
            <a:pPr lvl="1">
              <a:defRPr/>
            </a:pPr>
            <a:r>
              <a:rPr lang="fi-FI" dirty="0">
                <a:ea typeface="+mn-ea"/>
                <a:cs typeface="+mn-cs"/>
              </a:rPr>
              <a:t>veneen kuljetus kotisatamaan asti, mikäli lähempänä on riittävät palvelut tarjoava satama </a:t>
            </a:r>
          </a:p>
          <a:p>
            <a:pPr lvl="1">
              <a:defRPr/>
            </a:pPr>
            <a:r>
              <a:rPr lang="fi-FI" dirty="0">
                <a:ea typeface="+mn-ea"/>
                <a:cs typeface="+mn-cs"/>
              </a:rPr>
              <a:t>uponneen veneen nosto </a:t>
            </a:r>
          </a:p>
          <a:p>
            <a:pPr>
              <a:defRPr/>
            </a:pPr>
            <a:r>
              <a:rPr lang="fi-FI" dirty="0" err="1"/>
              <a:t>Trossi</a:t>
            </a:r>
            <a:r>
              <a:rPr lang="fi-FI" dirty="0"/>
              <a:t> -jäsenellä tulee olla veneeseen näkyvälle paikalle kiinnitetty jäsentarra tai verkkopankista tulostettu osoitus </a:t>
            </a:r>
            <a:r>
              <a:rPr lang="fi-FI" dirty="0" err="1"/>
              <a:t>Trossi</a:t>
            </a:r>
            <a:r>
              <a:rPr lang="fi-FI" dirty="0"/>
              <a:t> -maksun maksamisesta</a:t>
            </a:r>
          </a:p>
          <a:p>
            <a:pPr lvl="1">
              <a:defRPr/>
            </a:pPr>
            <a:r>
              <a:rPr lang="fi-FI" dirty="0">
                <a:ea typeface="+mn-ea"/>
                <a:cs typeface="+mn-cs"/>
              </a:rPr>
              <a:t>apua saavan tulee kertoa jäsennumeronsa tai mikäli avun tarvitsija ei ole itse </a:t>
            </a:r>
            <a:r>
              <a:rPr lang="fi-FI" dirty="0" err="1">
                <a:ea typeface="+mn-ea"/>
                <a:cs typeface="+mn-cs"/>
              </a:rPr>
              <a:t>Trossi</a:t>
            </a:r>
            <a:r>
              <a:rPr lang="fi-FI" dirty="0">
                <a:ea typeface="+mn-ea"/>
                <a:cs typeface="+mn-cs"/>
              </a:rPr>
              <a:t> –jäsen, sen jäsenen jäsennumero tai nimi, jonka nimissä </a:t>
            </a:r>
            <a:r>
              <a:rPr lang="fi-FI" dirty="0" err="1">
                <a:ea typeface="+mn-ea"/>
                <a:cs typeface="+mn-cs"/>
              </a:rPr>
              <a:t>Trossi</a:t>
            </a:r>
            <a:r>
              <a:rPr lang="fi-FI" dirty="0">
                <a:ea typeface="+mn-ea"/>
                <a:cs typeface="+mn-cs"/>
              </a:rPr>
              <a:t> –jäsenpalvelu on</a:t>
            </a:r>
          </a:p>
          <a:p>
            <a:pPr lvl="1">
              <a:defRPr/>
            </a:pPr>
            <a:r>
              <a:rPr lang="fi-FI" dirty="0">
                <a:ea typeface="+mn-ea"/>
                <a:cs typeface="+mn-cs"/>
              </a:rPr>
              <a:t>epäselvissä tilanteissa, esimerkiksi jos veneilijä kertoo olevansa </a:t>
            </a:r>
            <a:r>
              <a:rPr lang="fi-FI" dirty="0" err="1">
                <a:ea typeface="+mn-ea"/>
                <a:cs typeface="+mn-cs"/>
              </a:rPr>
              <a:t>Trossi</a:t>
            </a:r>
            <a:r>
              <a:rPr lang="fi-FI" dirty="0">
                <a:ea typeface="+mn-ea"/>
                <a:cs typeface="+mn-cs"/>
              </a:rPr>
              <a:t> -jäsen, mutta tarraa tai kuittia maksusta ei löydy, tulee veneilijän kanssa </a:t>
            </a:r>
            <a:r>
              <a:rPr lang="fi-FI">
                <a:ea typeface="+mn-ea"/>
                <a:cs typeface="+mn-cs"/>
              </a:rPr>
              <a:t>sopia laskutuksesta. </a:t>
            </a:r>
            <a:r>
              <a:rPr lang="fi-FI" dirty="0">
                <a:ea typeface="+mn-ea"/>
                <a:cs typeface="+mn-cs"/>
              </a:rPr>
              <a:t>Veneilijä ohjataan ottamaan yhteyttä SMPS toimistoon laskun mitätöimiseksi</a:t>
            </a: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851" y="-25113"/>
            <a:ext cx="2182033" cy="9977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s://encrypted-tbn3.gstatic.com/images?q=tbn:ANd9GcRUx0lLZmxiOXimL_ausKVHNV2PNhLv1md0N9JCCFm7RpZUUJXEQFAFq5_X"/>
          <p:cNvPicPr>
            <a:picLocks noChangeAspect="1" noChangeArrowheads="1"/>
          </p:cNvPicPr>
          <p:nvPr/>
        </p:nvPicPr>
        <p:blipFill>
          <a:blip r:embed="rId3" cstate="print"/>
          <a:srcRect/>
          <a:stretch>
            <a:fillRect/>
          </a:stretch>
        </p:blipFill>
        <p:spPr bwMode="auto">
          <a:xfrm>
            <a:off x="6732240" y="-387424"/>
            <a:ext cx="2143125" cy="2143125"/>
          </a:xfrm>
          <a:prstGeom prst="rect">
            <a:avLst/>
          </a:prstGeom>
          <a:noFill/>
        </p:spPr>
      </p:pic>
      <p:sp>
        <p:nvSpPr>
          <p:cNvPr id="8194" name="Rectangle 2"/>
          <p:cNvSpPr>
            <a:spLocks noGrp="1" noChangeArrowheads="1"/>
          </p:cNvSpPr>
          <p:nvPr>
            <p:ph type="title"/>
          </p:nvPr>
        </p:nvSpPr>
        <p:spPr>
          <a:xfrm>
            <a:off x="3708400" y="260350"/>
            <a:ext cx="3167856" cy="922338"/>
          </a:xfrm>
        </p:spPr>
        <p:txBody>
          <a:bodyPr/>
          <a:lstStyle/>
          <a:p>
            <a:pPr eaLnBrk="1" hangingPunct="1"/>
            <a:r>
              <a:rPr lang="fi-FI" dirty="0"/>
              <a:t>Rajavartiolaitos</a:t>
            </a:r>
          </a:p>
        </p:txBody>
      </p:sp>
      <p:sp>
        <p:nvSpPr>
          <p:cNvPr id="8195" name="Rectangle 3"/>
          <p:cNvSpPr>
            <a:spLocks noGrp="1" noChangeArrowheads="1"/>
          </p:cNvSpPr>
          <p:nvPr>
            <p:ph type="body" idx="1"/>
          </p:nvPr>
        </p:nvSpPr>
        <p:spPr>
          <a:xfrm>
            <a:off x="611188" y="1668611"/>
            <a:ext cx="8459787" cy="4784725"/>
          </a:xfrm>
        </p:spPr>
        <p:txBody>
          <a:bodyPr/>
          <a:lstStyle/>
          <a:p>
            <a:pPr eaLnBrk="1" hangingPunct="1"/>
            <a:r>
              <a:rPr lang="fi-FI" dirty="0"/>
              <a:t>Rajavartiolaitos on johtava meripelastusviranomainen</a:t>
            </a:r>
          </a:p>
          <a:p>
            <a:pPr lvl="1" eaLnBrk="1" hangingPunct="1"/>
            <a:r>
              <a:rPr lang="fi-FI" dirty="0"/>
              <a:t>Meripelastustoimen suunnittelu, kehittäminen ja valvonta</a:t>
            </a:r>
          </a:p>
          <a:p>
            <a:pPr lvl="1" eaLnBrk="1" hangingPunct="1"/>
            <a:r>
              <a:rPr lang="fi-FI" dirty="0"/>
              <a:t>Viranomaisten ja vapaaehtoisten toiminnan yhteensovittaminen</a:t>
            </a:r>
          </a:p>
          <a:p>
            <a:pPr lvl="1" eaLnBrk="1" hangingPunct="1"/>
            <a:r>
              <a:rPr lang="fi-FI" dirty="0"/>
              <a:t>Johtaa ja suorittaa etsintä- ja pelastustoimintaa</a:t>
            </a:r>
          </a:p>
          <a:p>
            <a:pPr lvl="1" eaLnBrk="1" hangingPunct="1"/>
            <a:r>
              <a:rPr lang="fi-FI" dirty="0"/>
              <a:t>Vastaa vaaratilanteeseen liittyvän radioviestinnän hoitamisesta sekä puhelinvälitteisten lääkäripalveluiden välittämisestä aluksille</a:t>
            </a:r>
          </a:p>
          <a:p>
            <a:pPr lvl="1" eaLnBrk="1" hangingPunct="1"/>
            <a:r>
              <a:rPr lang="fi-FI" dirty="0"/>
              <a:t>Osallistuu vaaratilanteiden ennaltaehkäisyyn</a:t>
            </a:r>
          </a:p>
          <a:p>
            <a:pPr lvl="1" eaLnBrk="1" hangingPunct="1"/>
            <a:r>
              <a:rPr lang="fi-FI" dirty="0"/>
              <a:t>Vastaa merenkulun avustuspalvelusta</a:t>
            </a:r>
          </a:p>
          <a:p>
            <a:pPr lvl="1" eaLnBrk="1" hangingPunct="1"/>
            <a:r>
              <a:rPr lang="fi-FI" dirty="0"/>
              <a:t>Vastaa COSPAS-SARSAT  -järjestelmällä välitettyjen merenkulun, ilmailun tai henkilökohtaisten hätälähettimien hätäviestien vastaanottamisesta ja välittämisestä kansalliselle vastuutaholle</a:t>
            </a:r>
          </a:p>
          <a:p>
            <a:pPr lvl="1" eaLnBrk="1" hangingPunct="1"/>
            <a:r>
              <a:rPr lang="fi-FI" dirty="0"/>
              <a:t>Antaa meripelastustoimeen liittyvää johtamiskoulutusta sekä tarvittaessa muutakin koulutusta</a:t>
            </a:r>
          </a:p>
          <a:p>
            <a:pPr lvl="1" eaLnBrk="1" hangingPunct="1"/>
            <a:r>
              <a:rPr lang="fi-FI" dirty="0"/>
              <a:t>Pitää valmiudessa helikoptereita etsintä- ja pelastustehtävien suorittamiseen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131840" y="260350"/>
            <a:ext cx="4032448" cy="922338"/>
          </a:xfrm>
        </p:spPr>
        <p:txBody>
          <a:bodyPr/>
          <a:lstStyle/>
          <a:p>
            <a:r>
              <a:rPr lang="fi-FI" dirty="0" err="1"/>
              <a:t>Trossi</a:t>
            </a:r>
            <a:r>
              <a:rPr lang="fi-FI" dirty="0"/>
              <a:t>-palvelunumeron tehtävänä on</a:t>
            </a:r>
          </a:p>
        </p:txBody>
      </p:sp>
      <p:sp>
        <p:nvSpPr>
          <p:cNvPr id="3" name="Sisällön paikkamerkki 2"/>
          <p:cNvSpPr>
            <a:spLocks noGrp="1"/>
          </p:cNvSpPr>
          <p:nvPr>
            <p:ph idx="1"/>
          </p:nvPr>
        </p:nvSpPr>
        <p:spPr/>
        <p:txBody>
          <a:bodyPr/>
          <a:lstStyle/>
          <a:p>
            <a:r>
              <a:rPr lang="fi-FI" sz="2000" dirty="0"/>
              <a:t>Vastaanottaa veneilijöiltä ilmoituksia erilaisista </a:t>
            </a:r>
            <a:r>
              <a:rPr lang="fi-FI" sz="2000" u="sng" dirty="0"/>
              <a:t>kiireettömistä avuntarpeista</a:t>
            </a:r>
          </a:p>
          <a:p>
            <a:pPr lvl="1"/>
            <a:r>
              <a:rPr lang="fi-FI" sz="1800" dirty="0"/>
              <a:t>Varmistaa ja tunnistaa tilanne ohjeiden mukaisesti ja tarvittaessa kääntää puhelu hätäkeskukseen tai meripelastuksen johtokeskukseen</a:t>
            </a:r>
          </a:p>
          <a:p>
            <a:pPr lvl="1"/>
            <a:endParaRPr lang="fi-FI" sz="1800" dirty="0"/>
          </a:p>
          <a:p>
            <a:r>
              <a:rPr lang="fi-FI" sz="2000" dirty="0"/>
              <a:t>Välittää ne </a:t>
            </a:r>
            <a:r>
              <a:rPr lang="fi-FI" sz="2000" dirty="0" err="1"/>
              <a:t>SMPS:n</a:t>
            </a:r>
            <a:r>
              <a:rPr lang="fi-FI" sz="2000" dirty="0"/>
              <a:t> yksiköille ja varmistaa avun saanti</a:t>
            </a:r>
          </a:p>
          <a:p>
            <a:pPr lvl="1"/>
            <a:r>
              <a:rPr lang="fi-FI" sz="1800" dirty="0"/>
              <a:t>Kiireettömässä tilanteessa selvittää avuntarvitsijan sijainti</a:t>
            </a:r>
          </a:p>
          <a:p>
            <a:pPr lvl="1"/>
            <a:r>
              <a:rPr lang="fi-FI" sz="1800" dirty="0"/>
              <a:t>Tarkastaa asiakasta lähimmältä yksiköltä käytettävyys </a:t>
            </a:r>
          </a:p>
          <a:p>
            <a:pPr lvl="1"/>
            <a:r>
              <a:rPr lang="fi-FI" sz="1800" dirty="0"/>
              <a:t>Välittää tehtävän aluksen päällikölle ja lähettää tehtävänannon päällikön antamien ohjeiden mukaan miehistölle</a:t>
            </a:r>
          </a:p>
          <a:p>
            <a:pPr lvl="1"/>
            <a:r>
              <a:rPr lang="fi-FI" sz="1800" dirty="0"/>
              <a:t>Varmistaa, että avuntarvitsija saa apua</a:t>
            </a:r>
          </a:p>
          <a:p>
            <a:pPr lvl="1"/>
            <a:endParaRPr lang="fi-FI" sz="1800" dirty="0"/>
          </a:p>
          <a:p>
            <a:r>
              <a:rPr lang="fi-FI" sz="2000" dirty="0"/>
              <a:t>Tarjota mahdollisuuksien mukaan Meripelastusseuran jäsenpalvelun omaaville veneilijöille muita ongelmatilanteissa tarvittavaa apua ja/tai tietoja</a:t>
            </a:r>
          </a:p>
          <a:p>
            <a:pPr lvl="1"/>
            <a:r>
              <a:rPr lang="fi-FI" sz="1800" dirty="0"/>
              <a:t>Polttoaineasemista, veneenkorjauspaikoista, turvasatamista jne.</a:t>
            </a:r>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851" y="-25113"/>
            <a:ext cx="2182033" cy="997712"/>
          </a:xfrm>
          <a:prstGeom prst="rect">
            <a:avLst/>
          </a:prstGeom>
        </p:spPr>
      </p:pic>
    </p:spTree>
    <p:extLst>
      <p:ext uri="{BB962C8B-B14F-4D97-AF65-F5344CB8AC3E}">
        <p14:creationId xmlns:p14="http://schemas.microsoft.com/office/powerpoint/2010/main" val="1591633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3708400" y="260350"/>
            <a:ext cx="3023840" cy="922338"/>
          </a:xfrm>
        </p:spPr>
        <p:txBody>
          <a:bodyPr/>
          <a:lstStyle/>
          <a:p>
            <a:r>
              <a:rPr lang="fi-FI" dirty="0" err="1"/>
              <a:t>Trossi</a:t>
            </a:r>
            <a:r>
              <a:rPr lang="fi-FI" dirty="0"/>
              <a:t>-palvelunumero</a:t>
            </a:r>
          </a:p>
        </p:txBody>
      </p:sp>
      <p:sp>
        <p:nvSpPr>
          <p:cNvPr id="3" name="Sisällön paikkamerkki 2"/>
          <p:cNvSpPr>
            <a:spLocks noGrp="1"/>
          </p:cNvSpPr>
          <p:nvPr>
            <p:ph idx="1"/>
          </p:nvPr>
        </p:nvSpPr>
        <p:spPr/>
        <p:txBody>
          <a:bodyPr>
            <a:normAutofit fontScale="92500"/>
          </a:bodyPr>
          <a:lstStyle/>
          <a:p>
            <a:pPr marL="342900" lvl="0" indent="-342900">
              <a:spcAft>
                <a:spcPts val="0"/>
              </a:spcAft>
              <a:buFont typeface="+mj-lt"/>
              <a:buAutoNum type="arabicPeriod"/>
            </a:pPr>
            <a:r>
              <a:rPr lang="fi-FI" dirty="0">
                <a:solidFill>
                  <a:srgbClr val="1F497D"/>
                </a:solidFill>
                <a:latin typeface="Calibri" panose="020F0502020204030204" pitchFamily="34" charset="0"/>
                <a:ea typeface="Calibri" panose="020F0502020204030204" pitchFamily="34" charset="0"/>
                <a:cs typeface="Times New Roman" panose="02020603050405020304" pitchFamily="18" charset="0"/>
              </a:rPr>
              <a:t>Puhelu tulee sisään </a:t>
            </a:r>
            <a:r>
              <a:rPr lang="fi-FI"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Trossi</a:t>
            </a:r>
            <a:r>
              <a:rPr lang="fi-FI" dirty="0">
                <a:solidFill>
                  <a:srgbClr val="1F497D"/>
                </a:solidFill>
                <a:latin typeface="Calibri" panose="020F0502020204030204" pitchFamily="34" charset="0"/>
                <a:ea typeface="Calibri" panose="020F0502020204030204" pitchFamily="34" charset="0"/>
                <a:cs typeface="Times New Roman" panose="02020603050405020304" pitchFamily="18" charset="0"/>
              </a:rPr>
              <a:t> palvelunumeroon 0800 30 22 30</a:t>
            </a:r>
            <a:endParaRPr lang="fi-FI" sz="3200" dirty="0">
              <a:latin typeface="Times New Roman" panose="02020603050405020304" pitchFamily="18" charset="0"/>
              <a:ea typeface="Calibri" panose="020F0502020204030204" pitchFamily="34" charset="0"/>
            </a:endParaRPr>
          </a:p>
          <a:p>
            <a:pPr marL="342900" lvl="0" indent="-342900">
              <a:spcAft>
                <a:spcPts val="0"/>
              </a:spcAft>
              <a:buFont typeface="+mj-lt"/>
              <a:buAutoNum type="arabicPeriod"/>
            </a:pPr>
            <a:r>
              <a:rPr lang="fi-FI" dirty="0">
                <a:solidFill>
                  <a:srgbClr val="1F497D"/>
                </a:solidFill>
                <a:latin typeface="Calibri" panose="020F0502020204030204" pitchFamily="34" charset="0"/>
                <a:ea typeface="Calibri" panose="020F0502020204030204" pitchFamily="34" charset="0"/>
                <a:cs typeface="Times New Roman" panose="02020603050405020304" pitchFamily="18" charset="0"/>
              </a:rPr>
              <a:t>Päivystäjä toteaa onko kyseessä kiireetön avuntarve vai ei ja kääntää puhelun tarvittaessa vastuuviranomaiselle</a:t>
            </a:r>
            <a:endParaRPr lang="fi-FI" sz="3200" dirty="0">
              <a:latin typeface="Times New Roman" panose="02020603050405020304" pitchFamily="18" charset="0"/>
              <a:ea typeface="Calibri" panose="020F0502020204030204" pitchFamily="34" charset="0"/>
            </a:endParaRPr>
          </a:p>
          <a:p>
            <a:pPr marL="342900" lvl="0" indent="-342900">
              <a:spcAft>
                <a:spcPts val="0"/>
              </a:spcAft>
              <a:buFont typeface="+mj-lt"/>
              <a:buAutoNum type="arabicPeriod"/>
            </a:pPr>
            <a:r>
              <a:rPr lang="fi-FI" dirty="0">
                <a:solidFill>
                  <a:srgbClr val="1F497D"/>
                </a:solidFill>
                <a:latin typeface="Calibri" panose="020F0502020204030204" pitchFamily="34" charset="0"/>
                <a:ea typeface="Calibri" panose="020F0502020204030204" pitchFamily="34" charset="0"/>
                <a:cs typeface="Times New Roman" panose="02020603050405020304" pitchFamily="18" charset="0"/>
              </a:rPr>
              <a:t>Päivystäjä paikallistaa avuntarvitsijan ja määrittelee lähimmän yksikön</a:t>
            </a:r>
            <a:endParaRPr lang="fi-FI" sz="3200" dirty="0">
              <a:latin typeface="Times New Roman" panose="02020603050405020304" pitchFamily="18" charset="0"/>
              <a:ea typeface="Calibri" panose="020F0502020204030204" pitchFamily="34" charset="0"/>
            </a:endParaRPr>
          </a:p>
          <a:p>
            <a:pPr marL="342900" lvl="0" indent="-342900">
              <a:spcAft>
                <a:spcPts val="0"/>
              </a:spcAft>
              <a:buFont typeface="+mj-lt"/>
              <a:buAutoNum type="arabicPeriod"/>
            </a:pPr>
            <a:r>
              <a:rPr lang="fi-FI" dirty="0">
                <a:solidFill>
                  <a:srgbClr val="1F497D"/>
                </a:solidFill>
                <a:latin typeface="Calibri" panose="020F0502020204030204" pitchFamily="34" charset="0"/>
                <a:ea typeface="Calibri" panose="020F0502020204030204" pitchFamily="34" charset="0"/>
                <a:cs typeface="Times New Roman" panose="02020603050405020304" pitchFamily="18" charset="0"/>
              </a:rPr>
              <a:t>Päivystäjä soittaa ko. yksikön päivystävälle päällikölle </a:t>
            </a:r>
          </a:p>
          <a:p>
            <a:pPr marL="342900" lvl="0" indent="-342900">
              <a:spcAft>
                <a:spcPts val="0"/>
              </a:spcAft>
              <a:buFont typeface="+mj-lt"/>
              <a:buAutoNum type="arabicPeriod"/>
            </a:pPr>
            <a:r>
              <a:rPr lang="fi-FI" dirty="0">
                <a:solidFill>
                  <a:srgbClr val="1F497D"/>
                </a:solidFill>
                <a:latin typeface="Calibri" panose="020F0502020204030204" pitchFamily="34" charset="0"/>
                <a:ea typeface="Calibri" panose="020F0502020204030204" pitchFamily="34" charset="0"/>
                <a:cs typeface="Times New Roman" panose="02020603050405020304" pitchFamily="18" charset="0"/>
              </a:rPr>
              <a:t>Yksikön päällikkö kuittaa tehtävän ja pyytää asiakkaan tiedot</a:t>
            </a:r>
            <a:endParaRPr lang="fi-FI" sz="3200" dirty="0">
              <a:latin typeface="Times New Roman" panose="02020603050405020304" pitchFamily="18" charset="0"/>
              <a:ea typeface="Calibri" panose="020F0502020204030204" pitchFamily="34" charset="0"/>
            </a:endParaRPr>
          </a:p>
          <a:p>
            <a:pPr marL="342900" lvl="0" indent="-342900">
              <a:spcAft>
                <a:spcPts val="0"/>
              </a:spcAft>
              <a:buFont typeface="+mj-lt"/>
              <a:buAutoNum type="arabicPeriod"/>
            </a:pPr>
            <a:r>
              <a:rPr lang="fi-FI" dirty="0">
                <a:solidFill>
                  <a:srgbClr val="1F497D"/>
                </a:solidFill>
                <a:latin typeface="Calibri" panose="020F0502020204030204" pitchFamily="34" charset="0"/>
                <a:ea typeface="Calibri" panose="020F0502020204030204" pitchFamily="34" charset="0"/>
                <a:cs typeface="Times New Roman" panose="02020603050405020304" pitchFamily="18" charset="0"/>
              </a:rPr>
              <a:t>Yksikön päällikkö pyytää halutessaan lähettämään ”hälytystekstiviestin” miehistölle Messin Hälytysjärjestelmän kautta</a:t>
            </a:r>
            <a:endParaRPr lang="fi-FI" sz="3200" dirty="0">
              <a:latin typeface="Times New Roman" panose="02020603050405020304" pitchFamily="18" charset="0"/>
              <a:ea typeface="Calibri" panose="020F0502020204030204" pitchFamily="34" charset="0"/>
            </a:endParaRPr>
          </a:p>
          <a:p>
            <a:pPr marL="342900" lvl="0" indent="-342900">
              <a:spcAft>
                <a:spcPts val="0"/>
              </a:spcAft>
              <a:buFont typeface="+mj-lt"/>
              <a:buAutoNum type="arabicPeriod"/>
            </a:pPr>
            <a:r>
              <a:rPr lang="fi-FI" dirty="0">
                <a:solidFill>
                  <a:srgbClr val="1F497D"/>
                </a:solidFill>
                <a:latin typeface="Calibri" panose="020F0502020204030204" pitchFamily="34" charset="0"/>
                <a:ea typeface="Calibri" panose="020F0502020204030204" pitchFamily="34" charset="0"/>
                <a:cs typeface="Times New Roman" panose="02020603050405020304" pitchFamily="18" charset="0"/>
              </a:rPr>
              <a:t>Yksikön päällikkö ottaa yhteyttä asiakkaaseen puhelimella ja sopii jatkosta tai pyytää päivystäjää olemaan yhteydessä.</a:t>
            </a:r>
            <a:endParaRPr lang="fi-FI" sz="3200" dirty="0">
              <a:latin typeface="Times New Roman" panose="02020603050405020304" pitchFamily="18" charset="0"/>
              <a:ea typeface="Calibri" panose="020F0502020204030204" pitchFamily="34" charset="0"/>
            </a:endParaRPr>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851" y="-25113"/>
            <a:ext cx="2182033" cy="997712"/>
          </a:xfrm>
          <a:prstGeom prst="rect">
            <a:avLst/>
          </a:prstGeom>
        </p:spPr>
      </p:pic>
    </p:spTree>
    <p:extLst>
      <p:ext uri="{BB962C8B-B14F-4D97-AF65-F5344CB8AC3E}">
        <p14:creationId xmlns:p14="http://schemas.microsoft.com/office/powerpoint/2010/main" val="268605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708400" y="260350"/>
            <a:ext cx="3167856" cy="922338"/>
          </a:xfrm>
        </p:spPr>
        <p:txBody>
          <a:bodyPr/>
          <a:lstStyle/>
          <a:p>
            <a:pPr eaLnBrk="1" hangingPunct="1"/>
            <a:r>
              <a:rPr lang="fi-FI" dirty="0"/>
              <a:t>Muut viranomaiset</a:t>
            </a:r>
          </a:p>
        </p:txBody>
      </p:sp>
      <p:sp>
        <p:nvSpPr>
          <p:cNvPr id="8195" name="Rectangle 3"/>
          <p:cNvSpPr>
            <a:spLocks noGrp="1" noChangeArrowheads="1"/>
          </p:cNvSpPr>
          <p:nvPr>
            <p:ph type="body" idx="1"/>
          </p:nvPr>
        </p:nvSpPr>
        <p:spPr>
          <a:xfrm>
            <a:off x="539552" y="1196753"/>
            <a:ext cx="8604448" cy="5256584"/>
          </a:xfrm>
        </p:spPr>
        <p:txBody>
          <a:bodyPr/>
          <a:lstStyle/>
          <a:p>
            <a:pPr marL="0" indent="0">
              <a:buNone/>
            </a:pPr>
            <a:r>
              <a:rPr lang="fi-FI" dirty="0"/>
              <a:t>Muut viranomaiset on velvoitettu osallistumaan korvauksetta meripelastustoimen tehtäviin jos se on perusteltua tai tarpeen vaaratilanteen vakavuus ja erityisluonne huomioiden</a:t>
            </a:r>
          </a:p>
          <a:p>
            <a:pPr lvl="1"/>
            <a:r>
              <a:rPr lang="fi-FI" b="1" dirty="0"/>
              <a:t>Hätäkeskuslaitos</a:t>
            </a:r>
            <a:r>
              <a:rPr lang="fi-FI" dirty="0"/>
              <a:t>: osallistuu yksiköiden ja henkilöstön hälyttämiseen</a:t>
            </a:r>
          </a:p>
          <a:p>
            <a:pPr lvl="1"/>
            <a:r>
              <a:rPr lang="fi-FI" b="1" dirty="0"/>
              <a:t>Ilmatieteen laitos</a:t>
            </a:r>
            <a:r>
              <a:rPr lang="fi-FI" dirty="0"/>
              <a:t>: tuottaa tarvittavat sää- ja meripalvelut</a:t>
            </a:r>
          </a:p>
          <a:p>
            <a:pPr lvl="1"/>
            <a:r>
              <a:rPr lang="fi-FI" b="1" dirty="0" err="1"/>
              <a:t>Trafi</a:t>
            </a:r>
            <a:r>
              <a:rPr lang="fi-FI" dirty="0"/>
              <a:t>: vastaa alusturvallisuudesta ja sen kehittämisestä</a:t>
            </a:r>
          </a:p>
          <a:p>
            <a:pPr lvl="1"/>
            <a:r>
              <a:rPr lang="fi-FI" b="1" dirty="0"/>
              <a:t>Liikennevirasto</a:t>
            </a:r>
            <a:r>
              <a:rPr lang="fi-FI" dirty="0"/>
              <a:t>: ylläpitää alusliikennepalvelua, tarjoaa kalustoa</a:t>
            </a:r>
          </a:p>
          <a:p>
            <a:pPr lvl="1"/>
            <a:r>
              <a:rPr lang="fi-FI" b="1" dirty="0"/>
              <a:t>Pelastustoimi, poliisi ja tullilaitos</a:t>
            </a:r>
            <a:r>
              <a:rPr lang="fi-FI" dirty="0"/>
              <a:t>: tarjoavat henkilöstöä ja kalustoa</a:t>
            </a:r>
          </a:p>
          <a:p>
            <a:pPr lvl="1"/>
            <a:r>
              <a:rPr lang="fi-FI" b="1" dirty="0"/>
              <a:t>Puolustusvoimat</a:t>
            </a:r>
            <a:r>
              <a:rPr lang="fi-FI" dirty="0"/>
              <a:t>: valvoo merialuetta, tarjoaa erityisasiantuntemusta, henkilöstöä ja kalustoa</a:t>
            </a:r>
          </a:p>
          <a:p>
            <a:pPr lvl="1"/>
            <a:r>
              <a:rPr lang="fi-FI" b="1" dirty="0"/>
              <a:t>Sosiaali- ja terveysviranomaiset</a:t>
            </a:r>
            <a:r>
              <a:rPr lang="fi-FI" dirty="0"/>
              <a:t>: vastaavat ensihoitopalvelun järjestämisestä ja puhelinvälitteisen lääkäripalvelun tuottamisesta</a:t>
            </a:r>
          </a:p>
          <a:p>
            <a:pPr lvl="1"/>
            <a:r>
              <a:rPr lang="fi-FI" b="1" dirty="0"/>
              <a:t>Ympäristöviranomaiset</a:t>
            </a:r>
            <a:r>
              <a:rPr lang="fi-FI" dirty="0"/>
              <a:t>: vastaavat alusöljy- ja kemikaalivahinkojen torjunnan järjestämisestä</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i-FI"/>
              <a:t>Vapaaehtoistoiminta</a:t>
            </a:r>
          </a:p>
        </p:txBody>
      </p:sp>
      <p:sp>
        <p:nvSpPr>
          <p:cNvPr id="10243" name="Rectangle 3"/>
          <p:cNvSpPr>
            <a:spLocks noGrp="1" noChangeArrowheads="1"/>
          </p:cNvSpPr>
          <p:nvPr>
            <p:ph type="body" idx="1"/>
          </p:nvPr>
        </p:nvSpPr>
        <p:spPr/>
        <p:txBody>
          <a:bodyPr/>
          <a:lstStyle/>
          <a:p>
            <a:pPr eaLnBrk="1" hangingPunct="1"/>
            <a:r>
              <a:rPr lang="fi-FI" i="1"/>
              <a:t>”Meripelastustoimessa voidaan käyttää apuna vapaaehtoisia yhdistyksiä ja muita yhteisöjä, ei kuitenkaan tehtävässä johon sisältyy merkittävää julkisen vallan käyttöä”  </a:t>
            </a:r>
            <a:r>
              <a:rPr lang="fi-FI"/>
              <a:t>Meripelastuslaki 6§</a:t>
            </a:r>
          </a:p>
          <a:p>
            <a:pPr eaLnBrk="1" hangingPunct="1"/>
            <a:endParaRPr lang="fi-FI"/>
          </a:p>
          <a:p>
            <a:pPr eaLnBrk="1" hangingPunct="1"/>
            <a:r>
              <a:rPr lang="fi-FI"/>
              <a:t>Vapaaehtoisten pelastuspalveluorganisaatioiden kanssa on sovittu, että Suomen Meripelastusseura ry koordinoi vapaaehtoista meripelastustoimintaa Suomessa</a:t>
            </a:r>
          </a:p>
          <a:p>
            <a:pPr eaLnBrk="1" hangingPunct="1"/>
            <a:endParaRPr lang="fi-FI"/>
          </a:p>
          <a:p>
            <a:pPr eaLnBrk="1" hangingPunct="1"/>
            <a:r>
              <a:rPr lang="fi-FI"/>
              <a:t>Ålands Sjöräddningssälskap rf vastaa toiminnasta Ahvenanmaan maakunnan alueella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63888" y="214313"/>
            <a:ext cx="5272137" cy="922337"/>
          </a:xfrm>
        </p:spPr>
        <p:txBody>
          <a:bodyPr/>
          <a:lstStyle/>
          <a:p>
            <a:r>
              <a:rPr lang="fi-FI" dirty="0"/>
              <a:t>Jokapäiväinen velvollisuus auttaa</a:t>
            </a:r>
          </a:p>
        </p:txBody>
      </p:sp>
      <p:sp>
        <p:nvSpPr>
          <p:cNvPr id="339971" name="Rectangle 3"/>
          <p:cNvSpPr>
            <a:spLocks noGrp="1" noChangeArrowheads="1"/>
          </p:cNvSpPr>
          <p:nvPr>
            <p:ph type="body" idx="1"/>
          </p:nvPr>
        </p:nvSpPr>
        <p:spPr>
          <a:xfrm>
            <a:off x="539552" y="1152798"/>
            <a:ext cx="8424936" cy="5516562"/>
          </a:xfrm>
        </p:spPr>
        <p:txBody>
          <a:bodyPr/>
          <a:lstStyle/>
          <a:p>
            <a:pPr marL="0" indent="0">
              <a:buNone/>
              <a:defRPr/>
            </a:pPr>
            <a:r>
              <a:rPr lang="fi-FI" sz="1900" b="1" dirty="0"/>
              <a:t>Velvollisuus osallistua meripelastustoimintaan</a:t>
            </a:r>
          </a:p>
          <a:p>
            <a:pPr marL="0" lvl="1" indent="0">
              <a:buNone/>
              <a:defRPr/>
            </a:pPr>
            <a:r>
              <a:rPr lang="fi-FI" sz="1400" dirty="0"/>
              <a:t>Joka tietää toisen olevan vaarassa merellä, on velvollinen, jos se häntä itseään tai muita kohtuuttomaan vaaraan saattamatta on mahdollista, ryhtymään oma-aloitteisesti tilanteen edellyttämiin tarpeellisiin ja mahdollisiin toimiin vaarassa olevan pelastamiseksi. (Meripelastuslaki 10§)</a:t>
            </a:r>
          </a:p>
          <a:p>
            <a:pPr marL="0" indent="0">
              <a:buNone/>
              <a:defRPr/>
            </a:pPr>
            <a:r>
              <a:rPr lang="fi-FI" sz="2000" b="1" dirty="0">
                <a:latin typeface="+mj-lt"/>
              </a:rPr>
              <a:t>Yleinen toimintavelvollisuus</a:t>
            </a:r>
          </a:p>
          <a:p>
            <a:pPr marL="0" lvl="1" indent="0">
              <a:buNone/>
              <a:defRPr/>
            </a:pPr>
            <a:r>
              <a:rPr lang="fi-FI" sz="1400" dirty="0">
                <a:latin typeface="+mj-lt"/>
              </a:rPr>
              <a:t>Jokainen, joka huomaa tai saa tietää tulipalon syttyneen tai muun onnettomuuden tapahtuneen tai uhkaavan … on velvollinen viipymättä ilmoittamaan siitä vaarassa oleville, tekemään hätäilmoituksen sekä ryhtymään kykynsä mukaan pelastustoimenpiteisiin. (Pelastuslaki 3 §)</a:t>
            </a:r>
          </a:p>
          <a:p>
            <a:pPr marL="0" indent="0">
              <a:buNone/>
              <a:defRPr/>
            </a:pPr>
            <a:r>
              <a:rPr lang="fi-FI" sz="1900" b="1" dirty="0"/>
              <a:t>Avustamisvelvollisuus</a:t>
            </a:r>
          </a:p>
          <a:p>
            <a:pPr marL="0" lvl="1" indent="0">
              <a:buNone/>
              <a:defRPr/>
            </a:pPr>
            <a:r>
              <a:rPr lang="fi-FI" sz="1400" dirty="0"/>
              <a:t>Jokainen on velvollinen päällystöön kuuluvan poliisimiehen määräyksestä avustamaan poliisia hengenvaarassa olevan kadonneen etsimisessä, ihmishengen pelastamisessa, loukkaantuneen auttamisessa sekä huomattavan omaisuus- tai ympäristövahingon torjumisessa … Edellä … tarkoitetuissa tapauksissa samoin kuin hukkuneen etsimiseksi yksityisten henkilöiden ja yhteisöjen on päällystöön kuuluvan poliisimiehen määräyksestä annettava poliisin käyttöön täyttä korvausta vastaan kohtuullisessa määrin elintarvikkeita, viestintävälineitä, kuljetus- ja työvälineitä sekä muita tarvittavia laitteita ja aineita. (Poliisilaki 9: 3§)</a:t>
            </a:r>
          </a:p>
          <a:p>
            <a:pPr marL="0" indent="0">
              <a:buNone/>
              <a:defRPr/>
            </a:pPr>
            <a:r>
              <a:rPr lang="fi-FI" sz="2000" b="1" dirty="0"/>
              <a:t>Avunantamisen laiminlyöminen on rangaistavaa</a:t>
            </a:r>
            <a:r>
              <a:rPr lang="fi-FI" sz="2000" dirty="0"/>
              <a:t> </a:t>
            </a:r>
          </a:p>
          <a:p>
            <a:pPr marL="0" lvl="1" indent="0">
              <a:buNone/>
              <a:defRPr/>
            </a:pPr>
            <a:r>
              <a:rPr lang="fi-FI" sz="1400" dirty="0"/>
              <a:t>Joka tietäen toisen olevan hengenvaarassa tai vakavassa terveyden vaarassa on tälle antamatta tai hankkimatta sellaista apua, jota hänen mahdollisuutensa ja tilanteen luonne huomioon ottaen kohtuudella voidaan häneltä edellyttää, on tuomittava pelastustoimen laiminlyönnistä sakkoon tai vankeuteen enintään kuudeksi kuukaudeksi. (Rikoslaki 21: 15§)</a:t>
            </a:r>
          </a:p>
          <a:p>
            <a:pPr marL="0" lvl="1" indent="0">
              <a:buNone/>
              <a:defRPr/>
            </a:pPr>
            <a:endParaRPr lang="fi-FI" sz="14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Grp="1" noChangeAspect="1" noChangeArrowheads="1"/>
          </p:cNvPicPr>
          <p:nvPr>
            <p:ph sz="half" idx="4294967295"/>
          </p:nvPr>
        </p:nvPicPr>
        <p:blipFill>
          <a:blip r:embed="rId3" cstate="screen"/>
          <a:srcRect/>
          <a:stretch>
            <a:fillRect/>
          </a:stretch>
        </p:blipFill>
        <p:spPr>
          <a:xfrm>
            <a:off x="4392613" y="2847975"/>
            <a:ext cx="4751387" cy="4010025"/>
          </a:xfrm>
          <a:noFill/>
        </p:spPr>
      </p:pic>
      <p:sp>
        <p:nvSpPr>
          <p:cNvPr id="12291" name="Rectangle 2"/>
          <p:cNvSpPr>
            <a:spLocks noGrp="1" noChangeArrowheads="1"/>
          </p:cNvSpPr>
          <p:nvPr>
            <p:ph type="title"/>
          </p:nvPr>
        </p:nvSpPr>
        <p:spPr/>
        <p:txBody>
          <a:bodyPr/>
          <a:lstStyle/>
          <a:p>
            <a:r>
              <a:rPr lang="fi-FI"/>
              <a:t>Osallistumisvelvollisuus</a:t>
            </a:r>
            <a:br>
              <a:rPr lang="fi-FI"/>
            </a:br>
            <a:r>
              <a:rPr lang="fi-FI"/>
              <a:t> - Meripelastuslaki</a:t>
            </a:r>
          </a:p>
        </p:txBody>
      </p:sp>
      <p:sp>
        <p:nvSpPr>
          <p:cNvPr id="342019" name="Rectangle 3"/>
          <p:cNvSpPr>
            <a:spLocks noGrp="1" noChangeArrowheads="1"/>
          </p:cNvSpPr>
          <p:nvPr>
            <p:ph type="body" idx="1"/>
          </p:nvPr>
        </p:nvSpPr>
        <p:spPr/>
        <p:txBody>
          <a:bodyPr/>
          <a:lstStyle/>
          <a:p>
            <a:pPr>
              <a:defRPr/>
            </a:pPr>
            <a:r>
              <a:rPr lang="fi-FI" sz="2000" dirty="0">
                <a:latin typeface="+mj-lt"/>
              </a:rPr>
              <a:t>Meripelastusjohtajalla oikeus määrätä jokainen onnettomuusalueen lähellä oleva työkykyinen henkilö avustamaan meripelastustoiminnassa</a:t>
            </a:r>
          </a:p>
          <a:p>
            <a:pPr>
              <a:defRPr/>
            </a:pPr>
            <a:r>
              <a:rPr lang="fi-FI" sz="2000" dirty="0">
                <a:latin typeface="+mj-lt"/>
              </a:rPr>
              <a:t>Erityisestä syystä meripelastusjohtaja voi määrätä myös muualla olevan henkilön osallistumaan meripelastustoimintaan</a:t>
            </a:r>
          </a:p>
          <a:p>
            <a:pPr>
              <a:defRPr/>
            </a:pPr>
            <a:r>
              <a:rPr lang="fi-FI" sz="2000" dirty="0">
                <a:latin typeface="+mj-lt"/>
              </a:rPr>
              <a:t>Meripelastusjohtaja voi myös, mikäli se ihmishenkien etsimiseksi tai pelastamiseksi on välttämätöntä, määrätä omaisuutta meripelastuspalvelun käyttöön</a:t>
            </a:r>
          </a:p>
          <a:p>
            <a:pPr>
              <a:defRPr/>
            </a:pPr>
            <a:r>
              <a:rPr lang="fi-FI" sz="2000" dirty="0">
                <a:latin typeface="+mj-lt"/>
              </a:rPr>
              <a:t>Voi myös kieltää liikkumisen</a:t>
            </a:r>
          </a:p>
          <a:p>
            <a:pPr>
              <a:buNone/>
              <a:defRPr/>
            </a:pPr>
            <a:r>
              <a:rPr lang="fi-FI" sz="2000" dirty="0">
                <a:latin typeface="+mj-lt"/>
              </a:rPr>
              <a:t>	alueella tai rajoittaa sitä</a:t>
            </a:r>
          </a:p>
          <a:p>
            <a:pPr>
              <a:defRPr/>
            </a:pPr>
            <a:r>
              <a:rPr lang="fi-FI" sz="2000" dirty="0">
                <a:latin typeface="+mj-lt"/>
              </a:rPr>
              <a:t>Vastaavat oikeudet on myös</a:t>
            </a:r>
            <a:br>
              <a:rPr lang="fi-FI" sz="2000" dirty="0">
                <a:latin typeface="+mj-lt"/>
              </a:rPr>
            </a:br>
            <a:r>
              <a:rPr lang="fi-FI" sz="2000" dirty="0">
                <a:latin typeface="+mj-lt"/>
              </a:rPr>
              <a:t>poliisi- ja pelastus-</a:t>
            </a:r>
            <a:br>
              <a:rPr lang="fi-FI" sz="2000" dirty="0">
                <a:latin typeface="+mj-lt"/>
              </a:rPr>
            </a:br>
            <a:r>
              <a:rPr lang="fi-FI" sz="2000" dirty="0">
                <a:latin typeface="+mj-lt"/>
              </a:rPr>
              <a:t>viranomaisella</a:t>
            </a:r>
          </a:p>
          <a:p>
            <a:pPr>
              <a:defRPr/>
            </a:pPr>
            <a:endParaRPr lang="fi-FI"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fi-FI" dirty="0"/>
              <a:t>Osallistumisvelvollisuus</a:t>
            </a:r>
            <a:br>
              <a:rPr lang="fi-FI" dirty="0"/>
            </a:br>
            <a:r>
              <a:rPr lang="fi-FI" dirty="0"/>
              <a:t> Palkkiot ja korvaukset</a:t>
            </a:r>
          </a:p>
        </p:txBody>
      </p:sp>
      <p:sp>
        <p:nvSpPr>
          <p:cNvPr id="342019" name="Rectangle 3"/>
          <p:cNvSpPr>
            <a:spLocks noGrp="1" noChangeArrowheads="1"/>
          </p:cNvSpPr>
          <p:nvPr>
            <p:ph type="body" idx="1"/>
          </p:nvPr>
        </p:nvSpPr>
        <p:spPr/>
        <p:txBody>
          <a:bodyPr/>
          <a:lstStyle/>
          <a:p>
            <a:pPr>
              <a:defRPr/>
            </a:pPr>
            <a:r>
              <a:rPr lang="fi-FI" sz="2000" dirty="0">
                <a:latin typeface="+mj-lt"/>
              </a:rPr>
              <a:t>Valtio maksaa:</a:t>
            </a:r>
          </a:p>
          <a:p>
            <a:pPr lvl="1">
              <a:defRPr/>
            </a:pPr>
            <a:r>
              <a:rPr lang="fi-FI" dirty="0">
                <a:latin typeface="+mj-lt"/>
              </a:rPr>
              <a:t>Vapaaehtoiselle yhdistykselle kohtuullisen palkkion ja kustannusten korvauksen sellaisesta meripelastustoimen tehtävästä, jonka Rajavartiolaitos on antanut</a:t>
            </a:r>
          </a:p>
          <a:p>
            <a:pPr lvl="1">
              <a:defRPr/>
            </a:pPr>
            <a:r>
              <a:rPr lang="fi-FI" dirty="0"/>
              <a:t>Meripelastustoimen tehtävään määrätylle henkilölle, vapaaehtoisen yhdistyksen jäsenelle tai vapaaehtoiselle yhdistykselle korvauksen tehtävässä turmeltuneista tai hävinneistä työvälineistä, vaatteista ja varusteista</a:t>
            </a:r>
          </a:p>
          <a:p>
            <a:pPr lvl="1">
              <a:defRPr/>
            </a:pPr>
            <a:r>
              <a:rPr lang="fi-FI" dirty="0"/>
              <a:t>Vapaaehtoisen yhdistyksen jäsenelle suoritetaan tehtävässä sattuneesta tapaturmasta korvaus valtion varoista samojen perusteiden mukaan kuin työtapaturmasta tai ammattitaudista</a:t>
            </a:r>
          </a:p>
        </p:txBody>
      </p:sp>
    </p:spTree>
  </p:cSld>
  <p:clrMapOvr>
    <a:masterClrMapping/>
  </p:clrMapOvr>
  <p:transition/>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TotalTime>
  <Words>2908</Words>
  <Application>Microsoft Office PowerPoint</Application>
  <PresentationFormat>Näytössä katseltava diaesitys (4:3)</PresentationFormat>
  <Paragraphs>526</Paragraphs>
  <Slides>41</Slides>
  <Notes>39</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41</vt:i4>
      </vt:variant>
    </vt:vector>
  </HeadingPairs>
  <TitlesOfParts>
    <vt:vector size="49" baseType="lpstr">
      <vt:lpstr>ＭＳ Ｐゴシック</vt:lpstr>
      <vt:lpstr>Arial</vt:lpstr>
      <vt:lpstr>Calibri</vt:lpstr>
      <vt:lpstr>DejaVu LGC Sans</vt:lpstr>
      <vt:lpstr>Tahoma</vt:lpstr>
      <vt:lpstr>Times New Roman</vt:lpstr>
      <vt:lpstr>Wingdings</vt:lpstr>
      <vt:lpstr>Oletusrakenne</vt:lpstr>
      <vt:lpstr>Meripelastustoimi ja pelastustoimi</vt:lpstr>
      <vt:lpstr>MERIPELASTUSTOIMEN SÄÄDÖSPERUSTEET</vt:lpstr>
      <vt:lpstr>Meripelastustoimi</vt:lpstr>
      <vt:lpstr>Rajavartiolaitos</vt:lpstr>
      <vt:lpstr>Muut viranomaiset</vt:lpstr>
      <vt:lpstr>Vapaaehtoistoiminta</vt:lpstr>
      <vt:lpstr>Jokapäiväinen velvollisuus auttaa</vt:lpstr>
      <vt:lpstr>Osallistumisvelvollisuus  - Meripelastuslaki</vt:lpstr>
      <vt:lpstr>Osallistumisvelvollisuus  Palkkiot ja korvaukset</vt:lpstr>
      <vt:lpstr>Meripelastusvastuualue</vt:lpstr>
      <vt:lpstr>Meripelastustoimi</vt:lpstr>
      <vt:lpstr>Meripelastusorganisaatio</vt:lpstr>
      <vt:lpstr>Etsintä- ja pelastusyksikkö</vt:lpstr>
      <vt:lpstr>Etsintä- ja pelastusyksikkö</vt:lpstr>
      <vt:lpstr>Pelastustoimi</vt:lpstr>
      <vt:lpstr>Alueellinen pelastustoimi</vt:lpstr>
      <vt:lpstr>Alueellinen pelastustoimi</vt:lpstr>
      <vt:lpstr>Pelastuslaitos</vt:lpstr>
      <vt:lpstr>Pelastustoiminta</vt:lpstr>
      <vt:lpstr>Vapaaehtoistoiminta</vt:lpstr>
      <vt:lpstr>PowerPoint-esitys</vt:lpstr>
      <vt:lpstr>Pelastustoimen muodostelmat</vt:lpstr>
      <vt:lpstr>VAPEPA</vt:lpstr>
      <vt:lpstr>Hätäkeskuslaitos</vt:lpstr>
      <vt:lpstr>Hätäkeskuslaitos</vt:lpstr>
      <vt:lpstr>Poliisi</vt:lpstr>
      <vt:lpstr>Ensihoitopalvelu</vt:lpstr>
      <vt:lpstr>Onnettomuus merellä</vt:lpstr>
      <vt:lpstr>PowerPoint-esitys</vt:lpstr>
      <vt:lpstr>PowerPoint-esitys</vt:lpstr>
      <vt:lpstr>PowerPoint-esitys</vt:lpstr>
      <vt:lpstr>Pelastustoiminnan yksikkötunnukset (2011) - esimerkkinä Helsinki</vt:lpstr>
      <vt:lpstr>Pelastustoiminnan yksikkötunnukset (2011) - esimerkkinä Helsinki</vt:lpstr>
      <vt:lpstr>Meripelastuksen yksikkötunnukset  (2011) - esimerkkinä Helsinki</vt:lpstr>
      <vt:lpstr>Hälytysohje</vt:lpstr>
      <vt:lpstr>Yksiköiden hälyttäminen</vt:lpstr>
      <vt:lpstr>Trossi</vt:lpstr>
      <vt:lpstr>Trossi</vt:lpstr>
      <vt:lpstr>Trossi</vt:lpstr>
      <vt:lpstr>Trossi-palvelunumeron tehtävänä on</vt:lpstr>
      <vt:lpstr>Trossi-palvelunumero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Pintauinti</dc:title>
  <dc:creator>Virtanen Aku</dc:creator>
  <cp:lastModifiedBy>Jaakko Heikkilä</cp:lastModifiedBy>
  <cp:revision>505</cp:revision>
  <dcterms:created xsi:type="dcterms:W3CDTF">2007-02-11T18:03:47Z</dcterms:created>
  <dcterms:modified xsi:type="dcterms:W3CDTF">2017-06-15T09:37:27Z</dcterms:modified>
</cp:coreProperties>
</file>