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6" r:id="rId2"/>
    <p:sldId id="287" r:id="rId3"/>
    <p:sldId id="319" r:id="rId4"/>
    <p:sldId id="318" r:id="rId5"/>
    <p:sldId id="288" r:id="rId6"/>
    <p:sldId id="289" r:id="rId7"/>
    <p:sldId id="320" r:id="rId8"/>
    <p:sldId id="321" r:id="rId9"/>
  </p:sldIdLst>
  <p:sldSz cx="9144000" cy="6858000" type="screen4x3"/>
  <p:notesSz cx="6735763" cy="98663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00FF"/>
    <a:srgbClr val="0066FF"/>
    <a:srgbClr val="3399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84349" autoAdjust="0"/>
  </p:normalViewPr>
  <p:slideViewPr>
    <p:cSldViewPr>
      <p:cViewPr varScale="1">
        <p:scale>
          <a:sx n="90" d="100"/>
          <a:sy n="90" d="100"/>
        </p:scale>
        <p:origin x="3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1968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64ABA52-48AE-475E-BFBB-D7E5D14E1E7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206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CD2BB27-C650-476E-A251-AD7DCF7E6102}" type="datetimeFigureOut">
              <a:rPr lang="fi-FI"/>
              <a:pPr>
                <a:defRPr/>
              </a:pPr>
              <a:t>15.6.2017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FB6180-434E-4FFA-86E1-765E2DDDA94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800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FB6180-434E-4FFA-86E1-765E2DDDA948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FB6180-434E-4FFA-86E1-765E2DDDA948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03D992-E336-48B0-B909-49B7A42843E0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D151F3-B056-4250-A89D-1FC11D6970DD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FB6180-434E-4FFA-86E1-765E2DDDA948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FB6180-434E-4FFA-86E1-765E2DDDA948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EB0A8D-5C29-48C4-925B-8402B599CCB2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C88ABF-6FF9-4319-8D4C-66641032B171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46997-10AE-4EA2-977E-D1AC7EC8BD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D8B92-B958-46A4-9888-D1C0C827054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6550" y="260350"/>
            <a:ext cx="2000250" cy="5865813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5849937" cy="586581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BD4EC-B8A8-47DA-9850-94F4CC76A71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08400" y="260350"/>
            <a:ext cx="4978400" cy="922338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684213" y="1341438"/>
            <a:ext cx="3924300" cy="47847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60913" y="1341438"/>
            <a:ext cx="3925887" cy="47847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4FCB0-461B-4484-BB0F-9AC4B21ED9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BCD11-265E-4DA8-8DF0-C661B4B946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B65FD-3CCE-417C-BAD3-44A7AAE1BBE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4213" y="1341438"/>
            <a:ext cx="39243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60913" y="1341438"/>
            <a:ext cx="3925887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F871-1E23-4A3D-B56F-E86F503B19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82A1D-BB95-410A-AF90-5EB4A73D7F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0AAA9-30BE-4738-911C-C367801B4A7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90AF6-33B7-423C-A578-70B74A744A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231A-CEAB-4B85-9F97-A7C42355EC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57D40-286F-459E-AE4E-F4FACE2FCA2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08400" y="260350"/>
            <a:ext cx="49784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341438"/>
            <a:ext cx="8002587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B14DEEF-26EE-4066-B0E0-F55CD9D671C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539750" cy="6858000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sp>
        <p:nvSpPr>
          <p:cNvPr id="2056" name="AutoShape 9"/>
          <p:cNvSpPr>
            <a:spLocks noChangeArrowheads="1"/>
          </p:cNvSpPr>
          <p:nvPr/>
        </p:nvSpPr>
        <p:spPr bwMode="auto">
          <a:xfrm>
            <a:off x="149225" y="314325"/>
            <a:ext cx="2286000" cy="8001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pic>
        <p:nvPicPr>
          <p:cNvPr id="4105" name="Picture 8" descr="smp_logo"/>
          <p:cNvPicPr>
            <a:picLocks noChangeAspect="1" noChangeArrowheads="1"/>
          </p:cNvPicPr>
          <p:nvPr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288925"/>
            <a:ext cx="30368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AutoShape 11"/>
          <p:cNvSpPr>
            <a:spLocks noChangeArrowheads="1"/>
          </p:cNvSpPr>
          <p:nvPr/>
        </p:nvSpPr>
        <p:spPr bwMode="auto">
          <a:xfrm>
            <a:off x="8801100" y="1341438"/>
            <a:ext cx="685800" cy="1257300"/>
          </a:xfrm>
          <a:prstGeom prst="roundRect">
            <a:avLst>
              <a:gd name="adj" fmla="val 35648"/>
            </a:avLst>
          </a:pr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i-FI"/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 rot="10800000">
            <a:off x="8863013" y="1412875"/>
            <a:ext cx="2540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>
              <a:defRPr/>
            </a:pPr>
            <a:r>
              <a:rPr lang="fi-FI" sz="1400" b="1">
                <a:solidFill>
                  <a:srgbClr val="FFFFFF"/>
                </a:solidFill>
              </a:rPr>
              <a:t>Miehistö</a:t>
            </a:r>
            <a:endParaRPr lang="fi-FI" sz="20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weather001"/>
          <p:cNvPicPr>
            <a:picLocks noChangeAspect="1" noChangeArrowheads="1"/>
          </p:cNvPicPr>
          <p:nvPr/>
        </p:nvPicPr>
        <p:blipFill>
          <a:blip r:embed="rId3" cstate="screen">
            <a:lum bright="50000" contrast="-60000"/>
          </a:blip>
          <a:srcRect/>
          <a:stretch>
            <a:fillRect/>
          </a:stretch>
        </p:blipFill>
        <p:spPr bwMode="auto">
          <a:xfrm>
            <a:off x="539750" y="1120775"/>
            <a:ext cx="8604250" cy="573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Vaitiolovelvollisuus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i="1" dirty="0">
                <a:solidFill>
                  <a:srgbClr val="000099"/>
                </a:solidFill>
              </a:rPr>
              <a:t>2.2. Operatiivisen toiminnan säädökset ja ohjeet</a:t>
            </a:r>
          </a:p>
          <a:p>
            <a:pPr eaLnBrk="1" hangingPunct="1"/>
            <a:endParaRPr lang="fi-FI" i="1" dirty="0">
              <a:solidFill>
                <a:srgbClr val="000099"/>
              </a:solidFill>
            </a:endParaRP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8801100" y="1341438"/>
            <a:ext cx="685800" cy="1257300"/>
          </a:xfrm>
          <a:prstGeom prst="roundRect">
            <a:avLst>
              <a:gd name="adj" fmla="val 35648"/>
            </a:avLst>
          </a:prstGeom>
          <a:solidFill>
            <a:srgbClr val="0000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 rot="10800000">
            <a:off x="8891588" y="1412875"/>
            <a:ext cx="2540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/>
            <a:r>
              <a:rPr lang="fi-FI" sz="1400" b="1">
                <a:solidFill>
                  <a:srgbClr val="FFFFFF"/>
                </a:solidFill>
              </a:rPr>
              <a:t>Kansimies</a:t>
            </a:r>
            <a:endParaRPr lang="fi-FI" sz="2000" b="1"/>
          </a:p>
        </p:txBody>
      </p:sp>
      <p:sp>
        <p:nvSpPr>
          <p:cNvPr id="7" name="Tekstikehys 6"/>
          <p:cNvSpPr txBox="1">
            <a:spLocks noChangeArrowheads="1"/>
          </p:cNvSpPr>
          <p:nvPr/>
        </p:nvSpPr>
        <p:spPr bwMode="auto">
          <a:xfrm>
            <a:off x="4499992" y="6524625"/>
            <a:ext cx="45544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1600" b="1" i="1" dirty="0"/>
              <a:t>koonnut </a:t>
            </a:r>
            <a:r>
              <a:rPr lang="fi-FI" sz="1600" b="1" i="1" dirty="0" err="1"/>
              <a:t>JHe</a:t>
            </a:r>
            <a:r>
              <a:rPr lang="fi-FI" sz="1600" b="1" i="1" dirty="0"/>
              <a:t> 13.2.2013 / päivitetty 02.03.2017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Vaitiolovelvollisuus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dirty="0"/>
              <a:t>Vaitiolovelvollisuus mielletään usein virkamiesten ja työntekijöiden velvollisuudeksi, mutta se koskee usein myös henkilöitä, jotka toimivat viranomaisen toimeksiannosta</a:t>
            </a:r>
          </a:p>
          <a:p>
            <a:pPr eaLnBrk="1" hangingPunct="1"/>
            <a:r>
              <a:rPr lang="fi-FI" dirty="0"/>
              <a:t>Perussääntönä voidaan pitää, että </a:t>
            </a:r>
            <a:r>
              <a:rPr lang="fi-FI" i="1" dirty="0">
                <a:solidFill>
                  <a:srgbClr val="FF0000"/>
                </a:solidFill>
              </a:rPr>
              <a:t>”työpaikan asiat ovat työpaikan asioita, eikä niistä lörpötellä muille kuin asianosaisille”</a:t>
            </a:r>
          </a:p>
          <a:p>
            <a:pPr eaLnBrk="1" hangingPunct="1"/>
            <a:r>
              <a:rPr lang="fi-FI" dirty="0"/>
              <a:t>Meripelastustoiminnassa vaitiolovelvollisuus määräytyy tehtävän mukaisesti Rajavartiolain, Pelastuslain tai Lain potilaan asemasta ja oikeuksista perusteella</a:t>
            </a:r>
          </a:p>
          <a:p>
            <a:pPr eaLnBrk="1" hangingPunct="1"/>
            <a:r>
              <a:rPr lang="fi-FI" dirty="0"/>
              <a:t>Toiminnasta vastuussa oleva viranomainen on myös tiedotusvastuussa</a:t>
            </a:r>
          </a:p>
        </p:txBody>
      </p:sp>
      <p:sp>
        <p:nvSpPr>
          <p:cNvPr id="2" name="Suorakulmio 1"/>
          <p:cNvSpPr/>
          <p:nvPr/>
        </p:nvSpPr>
        <p:spPr>
          <a:xfrm>
            <a:off x="1115616" y="3645024"/>
            <a:ext cx="2016224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1195744" y="5301208"/>
            <a:ext cx="5752520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Vaitiolovelvollisuus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i-FI" sz="2000" dirty="0"/>
              <a:t>Vaitiolovelvollisuus koskee kaikkia pelastusaluksen miehistön jäseniä. Kaikki tehtäviin liittyvät tiedot, joista avuntarvitsijan voisi yksilöidä pysyvät ainoastaan kyseisellä tehtävällä olleen miehistön tiedossa. Vaitiolovelvollisuuden piiriin kuuluu myös aluksilla kuultu radioliikenne.</a:t>
            </a:r>
          </a:p>
          <a:p>
            <a:pPr>
              <a:defRPr/>
            </a:pPr>
            <a:r>
              <a:rPr lang="fi-FI" sz="2000" dirty="0"/>
              <a:t>Julkisen sanan ja muiden tiedotusvälineiden kysellessä tehtävistä, heille voi kertoa oman nimensä ja yksikön, jolla on tehtäväpaikalla, mutta kaikki kysymykset itse tehtävästä tulee ohjata tehtävästä vastuussa olevalle viranomaiselle, yleensä </a:t>
            </a:r>
            <a:r>
              <a:rPr lang="fi-FI" sz="2000" dirty="0" err="1"/>
              <a:t>MRSC:lle</a:t>
            </a:r>
            <a:r>
              <a:rPr lang="fi-FI" sz="2000" dirty="0"/>
              <a:t>, jolla on myös tehtävän tiedotusvastuu.</a:t>
            </a:r>
          </a:p>
          <a:p>
            <a:pPr>
              <a:defRPr/>
            </a:pPr>
            <a:r>
              <a:rPr lang="fi-FI" sz="2000" dirty="0"/>
              <a:t>Sosiaalinen media luetaan yhdeksi tiedotuskanavaksi</a:t>
            </a:r>
            <a:endParaRPr lang="fi-FI" sz="1600" dirty="0">
              <a:latin typeface="+mj-lt"/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4211960" y="1412776"/>
            <a:ext cx="3929049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1043609" y="1709327"/>
            <a:ext cx="1008111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4415624" y="2039076"/>
            <a:ext cx="4321954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2915816" y="3284984"/>
            <a:ext cx="5752520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5960428" y="3911284"/>
            <a:ext cx="1138105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Tiedottaminen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752"/>
            <a:ext cx="7776219" cy="4784725"/>
          </a:xfrm>
        </p:spPr>
        <p:txBody>
          <a:bodyPr/>
          <a:lstStyle/>
          <a:p>
            <a:pPr>
              <a:buFontTx/>
              <a:buNone/>
            </a:pPr>
            <a:r>
              <a:rPr lang="fi-FI" sz="2000" b="1" dirty="0"/>
              <a:t>ÄLÄ KOSKAAN </a:t>
            </a:r>
          </a:p>
          <a:p>
            <a:r>
              <a:rPr lang="fi-FI" sz="2000" dirty="0"/>
              <a:t>valehtele </a:t>
            </a:r>
          </a:p>
          <a:p>
            <a:r>
              <a:rPr lang="fi-FI" sz="2000" dirty="0"/>
              <a:t>anna uhrien tai onnettomuusveneen nimiä julkisuuteen </a:t>
            </a:r>
          </a:p>
          <a:p>
            <a:r>
              <a:rPr lang="fi-FI" sz="2000" dirty="0"/>
              <a:t>spekuloi tai anna ”asiantuntija-arvioita” asioista, joiden asiantuntija et ole </a:t>
            </a:r>
          </a:p>
          <a:p>
            <a:r>
              <a:rPr lang="fi-FI" sz="2000" dirty="0"/>
              <a:t>sano ”en kommentoi” (jollet tiedä jotain, sano ettet tiedä) </a:t>
            </a:r>
          </a:p>
          <a:p>
            <a:r>
              <a:rPr lang="fi-FI" sz="2000" dirty="0"/>
              <a:t>esitä syytöksiä </a:t>
            </a:r>
          </a:p>
          <a:p>
            <a:r>
              <a:rPr lang="fi-FI" sz="2000" dirty="0"/>
              <a:t>tiedota viranomaisen </a:t>
            </a:r>
          </a:p>
          <a:p>
            <a:pPr>
              <a:buNone/>
            </a:pPr>
            <a:r>
              <a:rPr lang="fi-FI" sz="2000" dirty="0"/>
              <a:t>    tiedotusvastuuseen kuuluvista </a:t>
            </a:r>
          </a:p>
          <a:p>
            <a:pPr>
              <a:buNone/>
            </a:pPr>
            <a:r>
              <a:rPr lang="fi-FI" sz="2000" dirty="0"/>
              <a:t>    asioista. </a:t>
            </a:r>
          </a:p>
        </p:txBody>
      </p:sp>
      <p:pic>
        <p:nvPicPr>
          <p:cNvPr id="32772" name="Kuva 8" descr="HVI_EVA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72000" y="3429591"/>
            <a:ext cx="4572000" cy="3428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Vaitiolovelvollisuuden rikkominen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dirty="0"/>
              <a:t>Seuraamukset vaitiolovelvollisuuden rikkomisesta säädetään Rikoslaissa</a:t>
            </a:r>
          </a:p>
          <a:p>
            <a:pPr lvl="1" eaLnBrk="1" hangingPunct="1"/>
            <a:r>
              <a:rPr lang="fi-FI" dirty="0"/>
              <a:t>salassapitorikos</a:t>
            </a:r>
          </a:p>
          <a:p>
            <a:pPr lvl="1" eaLnBrk="1" hangingPunct="1"/>
            <a:r>
              <a:rPr lang="fi-FI" dirty="0"/>
              <a:t>salassapitorikkomus</a:t>
            </a:r>
          </a:p>
          <a:p>
            <a:pPr lvl="1" eaLnBrk="1" hangingPunct="1"/>
            <a:r>
              <a:rPr lang="fi-FI" dirty="0"/>
              <a:t>virkarikokset</a:t>
            </a:r>
          </a:p>
          <a:p>
            <a:pPr lvl="1" eaLnBrk="1" hangingPunct="1"/>
            <a:endParaRPr lang="fi-FI" dirty="0"/>
          </a:p>
          <a:p>
            <a:pPr eaLnBrk="1" hangingPunct="1"/>
            <a:r>
              <a:rPr lang="fi-FI" dirty="0"/>
              <a:t>Joissain tapauksissa viranomaisella on kuitenkin oikeus saada tietoa vaitiolovelvollisuudesta huolimatta</a:t>
            </a:r>
          </a:p>
          <a:p>
            <a:pPr lvl="1" eaLnBrk="1" hangingPunct="1">
              <a:buFontTx/>
              <a:buNone/>
            </a:pPr>
            <a:endParaRPr lang="fi-FI" dirty="0"/>
          </a:p>
          <a:p>
            <a:pPr lvl="1" eaLnBrk="1" hangingPunct="1">
              <a:buFontTx/>
              <a:buNone/>
            </a:pPr>
            <a:endParaRPr lang="fi-FI" dirty="0"/>
          </a:p>
          <a:p>
            <a:pPr lvl="1" eaLnBrk="1" hangingPunct="1">
              <a:buFontTx/>
              <a:buNone/>
            </a:pPr>
            <a:endParaRPr lang="fi-FI" dirty="0"/>
          </a:p>
          <a:p>
            <a:pPr lvl="1" eaLnBrk="1" hangingPunct="1"/>
            <a:endParaRPr lang="fi-FI" dirty="0"/>
          </a:p>
          <a:p>
            <a:pPr eaLnBrk="1" hangingPunct="1">
              <a:buFontTx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/>
              <a:t>Radioliikenteen luottamuksellisuus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dirty="0"/>
              <a:t>Radioliikenne on luottamuksellista ja sitä </a:t>
            </a:r>
            <a:r>
              <a:rPr lang="fi-FI" dirty="0">
                <a:solidFill>
                  <a:srgbClr val="FF0000"/>
                </a:solidFill>
              </a:rPr>
              <a:t>saa vastaanottaa vain se jolle se on tarkoitettu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jos itselle kuulumatonta radiolähetystä kuitenkin otetaan vastaan sitä ei saa oikeudettomasti ilmaista tai käyttää hyväksi </a:t>
            </a:r>
          </a:p>
          <a:p>
            <a:pPr lvl="1"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dirty="0"/>
              <a:t>Luottamuksellista radioliikennettä eivät ole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hätäkutsut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yleisellä kutsukanavalla harjoitettava viestintä (</a:t>
            </a:r>
            <a:r>
              <a:rPr lang="fi-FI" dirty="0" err="1"/>
              <a:t>ch</a:t>
            </a:r>
            <a:r>
              <a:rPr lang="fi-FI" dirty="0"/>
              <a:t> 16)</a:t>
            </a:r>
          </a:p>
          <a:p>
            <a:pPr lvl="1" eaLnBrk="1" hangingPunct="1">
              <a:lnSpc>
                <a:spcPct val="90000"/>
              </a:lnSpc>
            </a:pPr>
            <a:r>
              <a:rPr lang="fi-FI" dirty="0"/>
              <a:t>radioviestintä, joka on tarkoitettu yleisesti vastaanotettavaksi </a:t>
            </a:r>
            <a:r>
              <a:rPr lang="fi-FI"/>
              <a:t>(esim. </a:t>
            </a:r>
            <a:r>
              <a:rPr lang="fi-FI" dirty="0"/>
              <a:t>Turku-radio)</a:t>
            </a:r>
          </a:p>
          <a:p>
            <a:pPr lvl="1"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dirty="0"/>
              <a:t>Rangaistuksista säädetään vastaavalla tavalla kuin vaitiolovelvollisuuden rikkomisesta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3563888" y="1733466"/>
            <a:ext cx="3929049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820172" y="3440849"/>
            <a:ext cx="7656604" cy="13235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SMPS sosiaalisen median toimintaohje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002587" cy="478472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fi-FI" b="1" dirty="0"/>
              <a:t>Kuvien julkaiseminen sosiaalisessa mediassa</a:t>
            </a:r>
          </a:p>
          <a:p>
            <a:pPr>
              <a:defRPr/>
            </a:pPr>
            <a:r>
              <a:rPr lang="fi-FI" sz="1800" dirty="0"/>
              <a:t>Viranomaisen johtamista meripelastustehtävistä ei saa julkaista kuvamateriaalia (kuvat tai videot). </a:t>
            </a:r>
          </a:p>
          <a:p>
            <a:pPr>
              <a:defRPr/>
            </a:pPr>
            <a:r>
              <a:rPr lang="fi-FI" sz="1800" dirty="0"/>
              <a:t>Kuvamateriaalin julkaiseminen muistakaan Meripelastusseuran alusten suorittamista tehtävistä, esim. kiireettömät avustukset ja </a:t>
            </a:r>
            <a:r>
              <a:rPr lang="fi-FI" sz="1800" dirty="0" err="1"/>
              <a:t>Trossi-tehtävät</a:t>
            </a:r>
            <a:r>
              <a:rPr lang="fi-FI" sz="1800" dirty="0"/>
              <a:t>, joissa yksikkö toimii itsenäisesti, ei ole suositeltavaa. </a:t>
            </a:r>
          </a:p>
          <a:p>
            <a:pPr>
              <a:defRPr/>
            </a:pPr>
            <a:r>
              <a:rPr lang="fi-FI" sz="1800" dirty="0"/>
              <a:t>Koti- ja julkisrauhan piirissä olevissa tiloissa kuvatun materiaalin julkaisu ilman siinä esiintyvien lupaa on aina kielletty. Kotirauhan piiriin kuuluvat aluksen sisätilat. </a:t>
            </a:r>
          </a:p>
          <a:p>
            <a:pPr>
              <a:defRPr/>
            </a:pPr>
            <a:r>
              <a:rPr lang="fi-FI" sz="1800" dirty="0"/>
              <a:t>Meripelastusseuran kursseilta, harjoituksista, partioajosta ja yleisötapahtumista tallennettua kuvamateriaalia voi vapaasti julkaista, kun ottaa huomioon seuraavat ehdot. </a:t>
            </a:r>
          </a:p>
          <a:p>
            <a:pPr lvl="1">
              <a:defRPr/>
            </a:pPr>
            <a:r>
              <a:rPr lang="fi-FI" sz="1400" dirty="0">
                <a:ea typeface="+mn-ea"/>
                <a:cs typeface="+mn-cs"/>
              </a:rPr>
              <a:t>Muiden kuin itse ottamiensa kuvien julkaisemiseen pitää aina pyytää kuvaajan lupa. Esim. muistoksi saatuja kuvia ei saa julkaista ilman lupaa. [Tekijänoikeuslaki 8.7.1961/404.] </a:t>
            </a:r>
          </a:p>
          <a:p>
            <a:pPr lvl="1">
              <a:defRPr/>
            </a:pPr>
            <a:r>
              <a:rPr lang="fi-FI" sz="1400" dirty="0">
                <a:ea typeface="+mn-ea"/>
                <a:cs typeface="+mn-cs"/>
              </a:rPr>
              <a:t>Pääsääntöisesti kannattaa aina pyytää kuvassa esiintyviltä henkilöiltä lupa kuvan julkaisemiseen. Vaikka julkisella paikalla otetut kuvat ovat yleensä julkaisuvapaita, on luvan pyytäminen kohteliasta. </a:t>
            </a:r>
          </a:p>
          <a:p>
            <a:pPr lvl="1">
              <a:defRPr/>
            </a:pPr>
            <a:r>
              <a:rPr lang="fi-FI" sz="1400" dirty="0">
                <a:ea typeface="+mn-ea"/>
                <a:cs typeface="+mn-cs"/>
              </a:rPr>
              <a:t>Alaikäisten suhteen yksityisyyden suoja on vielä tiukempi, joten kuvien julkaisemiseen tulee aina pyytää lupa vanhemmilta. </a:t>
            </a:r>
          </a:p>
          <a:p>
            <a:pPr>
              <a:defRPr/>
            </a:pPr>
            <a:endParaRPr lang="fi-FI" sz="1800" dirty="0">
              <a:latin typeface="+mj-lt"/>
            </a:endParaRPr>
          </a:p>
        </p:txBody>
      </p:sp>
      <p:sp>
        <p:nvSpPr>
          <p:cNvPr id="4" name="Suorakulmio 3"/>
          <p:cNvSpPr/>
          <p:nvPr/>
        </p:nvSpPr>
        <p:spPr>
          <a:xfrm>
            <a:off x="1216161" y="3140968"/>
            <a:ext cx="3571863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5619389" y="3429000"/>
            <a:ext cx="1832931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1187624" y="4866144"/>
            <a:ext cx="7656604" cy="176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SMPS sosiaalisen median toimintaohje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80400" cy="5516562"/>
          </a:xfrm>
        </p:spPr>
        <p:txBody>
          <a:bodyPr/>
          <a:lstStyle/>
          <a:p>
            <a:pPr>
              <a:buFontTx/>
              <a:buNone/>
            </a:pPr>
            <a:r>
              <a:rPr lang="fi-FI" sz="2000" b="1" dirty="0"/>
              <a:t>Tietojen julkaiseminen vapaaehtoisten meripelastajien tehtävistä </a:t>
            </a:r>
          </a:p>
          <a:p>
            <a:r>
              <a:rPr lang="fi-FI" sz="1600" dirty="0"/>
              <a:t>Viranomaisen johtamista meripelastustehtävistä ei saa julkaista tietoa sosiaalisessa mediassa (esim. statuspäivitykset).. </a:t>
            </a:r>
          </a:p>
          <a:p>
            <a:r>
              <a:rPr lang="fi-FI" sz="1600" dirty="0"/>
              <a:t>Yksityiskohtaisten tietojen julkaiseminen muistakaan Meripelastusseuran alusten suorittamista tehtävistä (esim. kiireettömät avustukset ja </a:t>
            </a:r>
            <a:r>
              <a:rPr lang="fi-FI" sz="1600" dirty="0" err="1"/>
              <a:t>Trossi</a:t>
            </a:r>
            <a:r>
              <a:rPr lang="fi-FI" sz="1600" dirty="0"/>
              <a:t>-tehtävät) ei ole suositeltavaa. </a:t>
            </a:r>
          </a:p>
          <a:p>
            <a:r>
              <a:rPr lang="fi-FI" sz="1600" dirty="0"/>
              <a:t>Yleisluontoistakin tietoa julkaistessa tulee aina muistaa asiakkaiden yksityisyyden suoja. </a:t>
            </a:r>
          </a:p>
          <a:p>
            <a:r>
              <a:rPr lang="fi-FI" sz="1600" dirty="0"/>
              <a:t>Meripelastusseuran kursseista, harjoituksista, partioajosta ja yleisötapahtumista voi kertoa sosiaalisessa mediassa. </a:t>
            </a:r>
          </a:p>
          <a:p>
            <a:r>
              <a:rPr lang="fi-FI" sz="1600" dirty="0"/>
              <a:t>Jos törmää sosiaalisessa mediassa Meripelastusseuran toiminnan epäasialliseen arvosteluun, kannattaa harkita tarkkaan, hyödyttääkö keskusteluun osallistuminen. </a:t>
            </a:r>
          </a:p>
          <a:p>
            <a:r>
              <a:rPr lang="fi-FI" sz="1600" dirty="0"/>
              <a:t>Selvästi virheellisten tietojen levittämisestä kannattaa tiedottaa Meripelastusseuran toimistoon, joka hoitaa tietojen oikaisemisen.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544</Words>
  <Application>Microsoft Office PowerPoint</Application>
  <PresentationFormat>Näytössä katseltava diaesitys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Oletusrakenne</vt:lpstr>
      <vt:lpstr>Vaitiolovelvollisuus</vt:lpstr>
      <vt:lpstr>Vaitiolovelvollisuus</vt:lpstr>
      <vt:lpstr>Vaitiolovelvollisuus</vt:lpstr>
      <vt:lpstr>Tiedottaminen</vt:lpstr>
      <vt:lpstr>Vaitiolovelvollisuuden rikkominen</vt:lpstr>
      <vt:lpstr>Radioliikenteen luottamuksellisuus</vt:lpstr>
      <vt:lpstr>SMPS sosiaalisen median toimintaohje</vt:lpstr>
      <vt:lpstr>SMPS sosiaalisen median toimintaohje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Pintauinti</dc:title>
  <dc:creator>Virtanen Aku</dc:creator>
  <cp:lastModifiedBy>Jaakko Heikkilä</cp:lastModifiedBy>
  <cp:revision>502</cp:revision>
  <dcterms:created xsi:type="dcterms:W3CDTF">2007-02-11T18:03:47Z</dcterms:created>
  <dcterms:modified xsi:type="dcterms:W3CDTF">2017-06-15T09:36:36Z</dcterms:modified>
</cp:coreProperties>
</file>