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71" r:id="rId3"/>
    <p:sldId id="272" r:id="rId4"/>
    <p:sldId id="270" r:id="rId5"/>
    <p:sldId id="273" r:id="rId6"/>
    <p:sldId id="259" r:id="rId7"/>
    <p:sldId id="260" r:id="rId8"/>
    <p:sldId id="265" r:id="rId9"/>
    <p:sldId id="266" r:id="rId10"/>
    <p:sldId id="267" r:id="rId11"/>
    <p:sldId id="268" r:id="rId12"/>
    <p:sldId id="263" r:id="rId13"/>
    <p:sldId id="262" r:id="rId14"/>
    <p:sldId id="258" r:id="rId15"/>
  </p:sldIdLst>
  <p:sldSz cx="9144000" cy="6858000" type="screen4x3"/>
  <p:notesSz cx="6805613" cy="99393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9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38DAE-BDCD-4EB6-B673-DF1BCA3C694D}" type="datetimeFigureOut">
              <a:rPr lang="fi-FI" smtClean="0"/>
              <a:pPr/>
              <a:t>15.6.2017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3DC26-9272-4B4E-BE14-17DE0B23262A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67A1-F4A9-411D-A5AE-410CBB67B1C4}" type="datetimeFigureOut">
              <a:rPr lang="fi-FI" smtClean="0"/>
              <a:pPr/>
              <a:t>15.6.2017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CBC8-9C3C-463A-AE2B-BC222236B70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67A1-F4A9-411D-A5AE-410CBB67B1C4}" type="datetimeFigureOut">
              <a:rPr lang="fi-FI" smtClean="0"/>
              <a:pPr/>
              <a:t>15.6.2017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CBC8-9C3C-463A-AE2B-BC222236B70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67A1-F4A9-411D-A5AE-410CBB67B1C4}" type="datetimeFigureOut">
              <a:rPr lang="fi-FI" smtClean="0"/>
              <a:pPr/>
              <a:t>15.6.2017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CBC8-9C3C-463A-AE2B-BC222236B70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67A1-F4A9-411D-A5AE-410CBB67B1C4}" type="datetimeFigureOut">
              <a:rPr lang="fi-FI" smtClean="0"/>
              <a:pPr/>
              <a:t>15.6.2017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CBC8-9C3C-463A-AE2B-BC222236B70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67A1-F4A9-411D-A5AE-410CBB67B1C4}" type="datetimeFigureOut">
              <a:rPr lang="fi-FI" smtClean="0"/>
              <a:pPr/>
              <a:t>15.6.2017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CBC8-9C3C-463A-AE2B-BC222236B70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67A1-F4A9-411D-A5AE-410CBB67B1C4}" type="datetimeFigureOut">
              <a:rPr lang="fi-FI" smtClean="0"/>
              <a:pPr/>
              <a:t>15.6.2017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CBC8-9C3C-463A-AE2B-BC222236B70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67A1-F4A9-411D-A5AE-410CBB67B1C4}" type="datetimeFigureOut">
              <a:rPr lang="fi-FI" smtClean="0"/>
              <a:pPr/>
              <a:t>15.6.2017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CBC8-9C3C-463A-AE2B-BC222236B70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67A1-F4A9-411D-A5AE-410CBB67B1C4}" type="datetimeFigureOut">
              <a:rPr lang="fi-FI" smtClean="0"/>
              <a:pPr/>
              <a:t>15.6.2017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CBC8-9C3C-463A-AE2B-BC222236B70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67A1-F4A9-411D-A5AE-410CBB67B1C4}" type="datetimeFigureOut">
              <a:rPr lang="fi-FI" smtClean="0"/>
              <a:pPr/>
              <a:t>15.6.2017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CBC8-9C3C-463A-AE2B-BC222236B70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67A1-F4A9-411D-A5AE-410CBB67B1C4}" type="datetimeFigureOut">
              <a:rPr lang="fi-FI" smtClean="0"/>
              <a:pPr/>
              <a:t>15.6.2017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CBC8-9C3C-463A-AE2B-BC222236B70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67A1-F4A9-411D-A5AE-410CBB67B1C4}" type="datetimeFigureOut">
              <a:rPr lang="fi-FI" smtClean="0"/>
              <a:pPr/>
              <a:t>15.6.2017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CBC8-9C3C-463A-AE2B-BC222236B70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A67A1-F4A9-411D-A5AE-410CBB67B1C4}" type="datetimeFigureOut">
              <a:rPr lang="fi-FI" smtClean="0"/>
              <a:pPr/>
              <a:t>15.6.2017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9CBC8-9C3C-463A-AE2B-BC222236B70E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lex.fi/fi/laki/ajantasa/1994/19940674?search%5btype%5d=pika&amp;search%5bpika%5d=reittisuun*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80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Reittisuunnittelu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sz="3600" dirty="0"/>
              <a:t>08.04.2014 / </a:t>
            </a:r>
            <a:r>
              <a:rPr lang="fi-FI" sz="3600" dirty="0" err="1"/>
              <a:t>JHe</a:t>
            </a:r>
            <a:endParaRPr lang="fi-F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Ajettava reitti</a:t>
            </a:r>
            <a:endParaRPr lang="en-GB" dirty="0"/>
          </a:p>
        </p:txBody>
      </p:sp>
      <p:pic>
        <p:nvPicPr>
          <p:cNvPr id="6" name="Picture 5" descr="Kartta-1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1196752"/>
            <a:ext cx="8230459" cy="4806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068F-F7BC-465E-930C-22B0A2C574A8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Markku Tamminen 2011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Reittisuunnitelma osa I</a:t>
            </a:r>
            <a:endParaRPr lang="en-GB" dirty="0"/>
          </a:p>
        </p:txBody>
      </p:sp>
      <p:pic>
        <p:nvPicPr>
          <p:cNvPr id="6" name="Content Placeholder 5" descr="Kartta-2B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84741"/>
            <a:ext cx="8229600" cy="482509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068F-F7BC-465E-930C-22B0A2C574A8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Markku Tamminen 2011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Reitin suunnittelu kartalle</a:t>
            </a:r>
            <a:endParaRPr lang="en-GB" dirty="0"/>
          </a:p>
        </p:txBody>
      </p:sp>
      <p:pic>
        <p:nvPicPr>
          <p:cNvPr id="10" name="Picture 9" descr="Reittisuunnittelu-kartt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260001"/>
            <a:ext cx="4776597" cy="4772597"/>
          </a:xfrm>
          <a:prstGeom prst="rect">
            <a:avLst/>
          </a:prstGeom>
        </p:spPr>
      </p:pic>
      <p:pic>
        <p:nvPicPr>
          <p:cNvPr id="11" name="Picture 10" descr="Reittisuunnittelu-mita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260001"/>
            <a:ext cx="4776597" cy="4772597"/>
          </a:xfrm>
          <a:prstGeom prst="rect">
            <a:avLst/>
          </a:prstGeom>
        </p:spPr>
      </p:pic>
      <p:pic>
        <p:nvPicPr>
          <p:cNvPr id="12" name="Picture 11" descr="Reittisuunnittelu-reitt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1260001"/>
            <a:ext cx="4776597" cy="4772597"/>
          </a:xfrm>
          <a:prstGeom prst="rect">
            <a:avLst/>
          </a:prstGeom>
        </p:spPr>
      </p:pic>
      <p:pic>
        <p:nvPicPr>
          <p:cNvPr id="13" name="Picture 12" descr="Reittisuunnittelu-suunnitelm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1260001"/>
            <a:ext cx="4776597" cy="47725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08304" y="14127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Karttapohja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308304" y="210885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Reitti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308304" y="280493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Tosisuunnat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308304" y="350100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Sivuutukset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308304" y="41970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Käännökset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308304" y="489316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Vaarat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308304" y="55892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Mittaukset</a:t>
            </a:r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068F-F7BC-465E-930C-22B0A2C574A8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Markku Tamminen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i-FI" dirty="0"/>
              <a:t>Reittisuunnittelu</a:t>
            </a:r>
          </a:p>
        </p:txBody>
      </p:sp>
      <p:sp>
        <p:nvSpPr>
          <p:cNvPr id="19" name="Sisällön paikkamerkki 18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256584"/>
          </a:xfrm>
        </p:spPr>
        <p:txBody>
          <a:bodyPr>
            <a:normAutofit/>
          </a:bodyPr>
          <a:lstStyle/>
          <a:p>
            <a:r>
              <a:rPr lang="fi-FI" dirty="0"/>
              <a:t>Käännöspisteet</a:t>
            </a:r>
          </a:p>
          <a:p>
            <a:pPr lvl="1"/>
            <a:r>
              <a:rPr lang="fi-FI" dirty="0"/>
              <a:t>Kiintopiste suoraan </a:t>
            </a:r>
            <a:r>
              <a:rPr lang="fi-FI"/>
              <a:t>edessä tai takana</a:t>
            </a:r>
            <a:endParaRPr lang="fi-FI" dirty="0"/>
          </a:p>
          <a:p>
            <a:pPr lvl="1"/>
            <a:r>
              <a:rPr lang="fi-FI" dirty="0"/>
              <a:t>Kiintopiste suoraan sivulla</a:t>
            </a:r>
          </a:p>
          <a:p>
            <a:pPr lvl="1"/>
            <a:r>
              <a:rPr lang="fi-FI" dirty="0"/>
              <a:t>Kiintopisteen sivuutus uudella suunnalla</a:t>
            </a:r>
          </a:p>
          <a:p>
            <a:pPr lvl="1"/>
            <a:r>
              <a:rPr lang="fi-FI" dirty="0" err="1"/>
              <a:t>Ristisuuntima</a:t>
            </a:r>
            <a:r>
              <a:rPr lang="fi-FI" dirty="0"/>
              <a:t> ja etäisyys kahteen eri pisteeseen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i-FI" dirty="0"/>
              <a:t>Reittisuunnittelu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34365"/>
            <a:ext cx="7161788" cy="514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uora yhdysviiva 6"/>
          <p:cNvCxnSpPr/>
          <p:nvPr/>
        </p:nvCxnSpPr>
        <p:spPr>
          <a:xfrm flipH="1">
            <a:off x="4211960" y="4221088"/>
            <a:ext cx="1296144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7"/>
          <p:cNvCxnSpPr/>
          <p:nvPr/>
        </p:nvCxnSpPr>
        <p:spPr>
          <a:xfrm>
            <a:off x="1475656" y="2276872"/>
            <a:ext cx="2160240" cy="22322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kehys 11"/>
          <p:cNvSpPr txBox="1"/>
          <p:nvPr/>
        </p:nvSpPr>
        <p:spPr>
          <a:xfrm>
            <a:off x="3491880" y="450912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1,3 </a:t>
            </a:r>
            <a:r>
              <a:rPr lang="fi-FI" b="1" dirty="0" err="1">
                <a:solidFill>
                  <a:srgbClr val="FF0000"/>
                </a:solidFill>
              </a:rPr>
              <a:t>nm</a:t>
            </a:r>
            <a:endParaRPr lang="fi-FI" b="1" dirty="0">
              <a:solidFill>
                <a:srgbClr val="FF0000"/>
              </a:solidFill>
            </a:endParaRPr>
          </a:p>
        </p:txBody>
      </p:sp>
      <p:cxnSp>
        <p:nvCxnSpPr>
          <p:cNvPr id="14" name="Suora yhdysviiva 13"/>
          <p:cNvCxnSpPr/>
          <p:nvPr/>
        </p:nvCxnSpPr>
        <p:spPr>
          <a:xfrm flipH="1">
            <a:off x="5931768" y="4653136"/>
            <a:ext cx="440432" cy="8640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ikehys 16"/>
          <p:cNvSpPr txBox="1"/>
          <p:nvPr/>
        </p:nvSpPr>
        <p:spPr>
          <a:xfrm>
            <a:off x="6228184" y="5013176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0,25 </a:t>
            </a:r>
            <a:r>
              <a:rPr lang="fi-FI" b="1" dirty="0" err="1">
                <a:solidFill>
                  <a:srgbClr val="FF0000"/>
                </a:solidFill>
              </a:rPr>
              <a:t>nm</a:t>
            </a:r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18" name="Tekstikehys 17"/>
          <p:cNvSpPr txBox="1"/>
          <p:nvPr/>
        </p:nvSpPr>
        <p:spPr>
          <a:xfrm rot="1582554">
            <a:off x="7600266" y="5137426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298° - 118°</a:t>
            </a:r>
          </a:p>
        </p:txBody>
      </p:sp>
      <p:sp>
        <p:nvSpPr>
          <p:cNvPr id="20" name="Tekstikehys 19"/>
          <p:cNvSpPr txBox="1"/>
          <p:nvPr/>
        </p:nvSpPr>
        <p:spPr>
          <a:xfrm>
            <a:off x="4644008" y="213285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35 </a:t>
            </a:r>
            <a:r>
              <a:rPr lang="fi-FI" b="1" dirty="0" err="1">
                <a:solidFill>
                  <a:srgbClr val="FF0000"/>
                </a:solidFill>
              </a:rPr>
              <a:t>nm</a:t>
            </a:r>
            <a:endParaRPr lang="fi-FI" b="1" dirty="0">
              <a:solidFill>
                <a:srgbClr val="FF0000"/>
              </a:solidFill>
            </a:endParaRPr>
          </a:p>
        </p:txBody>
      </p:sp>
      <p:cxnSp>
        <p:nvCxnSpPr>
          <p:cNvPr id="21" name="Suora yhdysviiva 20"/>
          <p:cNvCxnSpPr/>
          <p:nvPr/>
        </p:nvCxnSpPr>
        <p:spPr>
          <a:xfrm flipH="1">
            <a:off x="5292080" y="1772816"/>
            <a:ext cx="144016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/>
          <p:cNvCxnSpPr/>
          <p:nvPr/>
        </p:nvCxnSpPr>
        <p:spPr>
          <a:xfrm flipH="1">
            <a:off x="5220072" y="1700808"/>
            <a:ext cx="144016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/>
          <p:cNvCxnSpPr/>
          <p:nvPr/>
        </p:nvCxnSpPr>
        <p:spPr>
          <a:xfrm flipH="1">
            <a:off x="5652120" y="2924944"/>
            <a:ext cx="8384" cy="288032"/>
          </a:xfrm>
          <a:prstGeom prst="line">
            <a:avLst/>
          </a:prstGeom>
          <a:ln w="381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/>
        </p:nvCxnSpPr>
        <p:spPr>
          <a:xfrm>
            <a:off x="7187101" y="5085184"/>
            <a:ext cx="256835" cy="103366"/>
          </a:xfrm>
          <a:prstGeom prst="line">
            <a:avLst/>
          </a:prstGeom>
          <a:ln w="381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/>
          <p:cNvCxnSpPr/>
          <p:nvPr/>
        </p:nvCxnSpPr>
        <p:spPr>
          <a:xfrm>
            <a:off x="4499992" y="1412776"/>
            <a:ext cx="216024" cy="144016"/>
          </a:xfrm>
          <a:prstGeom prst="line">
            <a:avLst/>
          </a:prstGeom>
          <a:ln w="381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/>
          <p:cNvCxnSpPr/>
          <p:nvPr/>
        </p:nvCxnSpPr>
        <p:spPr>
          <a:xfrm flipH="1" flipV="1">
            <a:off x="1475656" y="2204864"/>
            <a:ext cx="3960440" cy="194421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kehys 18"/>
          <p:cNvSpPr txBox="1"/>
          <p:nvPr/>
        </p:nvSpPr>
        <p:spPr>
          <a:xfrm rot="5400000">
            <a:off x="4866643" y="2990341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002° - 182°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89058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2060848"/>
            <a:ext cx="88963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632"/>
            <a:ext cx="8896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49080"/>
            <a:ext cx="8001000" cy="895350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140968"/>
            <a:ext cx="80772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114925"/>
            <a:ext cx="80772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21088"/>
            <a:ext cx="67056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77533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88840"/>
            <a:ext cx="8534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4664"/>
            <a:ext cx="8010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63627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076" y="4664372"/>
            <a:ext cx="1433910" cy="66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Merilaki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i-FI" b="1" dirty="0"/>
              <a:t>3 a § </a:t>
            </a:r>
            <a:r>
              <a:rPr lang="fi-FI" b="1" dirty="0">
                <a:hlinkClick r:id="rId2" tooltip="Linkki muutossäädöksen voimaantulotietoihin"/>
              </a:rPr>
              <a:t>(30.12.2002/1359)</a:t>
            </a:r>
            <a:endParaRPr lang="fi-FI" b="1" dirty="0"/>
          </a:p>
          <a:p>
            <a:pPr>
              <a:buNone/>
            </a:pPr>
            <a:r>
              <a:rPr lang="fi-FI" b="1" dirty="0"/>
              <a:t>Reitin suunnittelu</a:t>
            </a:r>
          </a:p>
          <a:p>
            <a:r>
              <a:rPr lang="fi-FI" dirty="0"/>
              <a:t>Päällikön on ennen matkan aloittamista varmistettava, että kuljettavaksi aiottu reitti on suunniteltu käyttämällä kyseessä olevan alueen asianmukaisia merikarttoja ja merenkulkujulkaisuja.</a:t>
            </a:r>
          </a:p>
          <a:p>
            <a:r>
              <a:rPr lang="fi-FI" dirty="0"/>
              <a:t>Reittisuunnitelmassa on yksilöitävä aluksen reitti siten, että siinä:</a:t>
            </a:r>
          </a:p>
          <a:p>
            <a:pPr lvl="1">
              <a:buNone/>
            </a:pPr>
            <a:r>
              <a:rPr lang="fi-FI" dirty="0"/>
              <a:t>1) otetaan huomioon matkaan vaikuttava reittijakojärjestelmä;</a:t>
            </a:r>
          </a:p>
          <a:p>
            <a:pPr lvl="1">
              <a:buNone/>
            </a:pPr>
            <a:r>
              <a:rPr lang="fi-FI" dirty="0"/>
              <a:t>2) taataan riittävä meritila aluksen turvallista kulkemista varten koko matkaksi;</a:t>
            </a:r>
          </a:p>
          <a:p>
            <a:pPr lvl="1">
              <a:buNone/>
            </a:pPr>
            <a:r>
              <a:rPr lang="fi-FI" dirty="0"/>
              <a:t>3) ennakoidaan tunnetut merenkulkuriskit ja haitalliset sääolosuhteet; sekä</a:t>
            </a:r>
          </a:p>
          <a:p>
            <a:pPr lvl="1">
              <a:buNone/>
            </a:pPr>
            <a:r>
              <a:rPr lang="fi-FI" dirty="0"/>
              <a:t>4) otetaan huomioon asiaan kuuluvat meriympäristön suojelutoimenpiteet ja mahdollisuuksien mukaan vältetään toimintaa ja toimenpiteitä, jotka voivat aiheuttaa vahinkoa ympäristölle.</a:t>
            </a:r>
          </a:p>
          <a:p>
            <a:endParaRPr lang="fi-FI" dirty="0"/>
          </a:p>
          <a:p>
            <a:r>
              <a:rPr lang="fi-FI" dirty="0"/>
              <a:t>+ Luotsauslaki, Alusliikennepalvelulaki…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Kartan käyttö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i-FI" dirty="0"/>
              <a:t>Suunnan ja matkan mittaaminen</a:t>
            </a:r>
          </a:p>
        </p:txBody>
      </p:sp>
      <p:pic>
        <p:nvPicPr>
          <p:cNvPr id="5" name="Picture 4" descr="IMG_0015.jpg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rcRect l="17522" t="10000" r="9789" b="56667"/>
          <a:stretch>
            <a:fillRect/>
          </a:stretch>
        </p:blipFill>
        <p:spPr>
          <a:xfrm>
            <a:off x="1282700" y="2209800"/>
            <a:ext cx="65659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i-FI" dirty="0"/>
              <a:t>Reittisuunnittelu</a:t>
            </a:r>
          </a:p>
        </p:txBody>
      </p:sp>
      <p:sp>
        <p:nvSpPr>
          <p:cNvPr id="19" name="Sisällön paikkamerkki 18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256584"/>
          </a:xfrm>
        </p:spPr>
        <p:txBody>
          <a:bodyPr>
            <a:normAutofit lnSpcReduction="10000"/>
          </a:bodyPr>
          <a:lstStyle/>
          <a:p>
            <a:r>
              <a:rPr lang="fi-FI" dirty="0"/>
              <a:t>Reittisuunnitelma oltava olemassa</a:t>
            </a:r>
          </a:p>
          <a:p>
            <a:r>
              <a:rPr lang="fi-FI" dirty="0"/>
              <a:t>Reittisuunnitelmassa tulisi olla</a:t>
            </a:r>
          </a:p>
          <a:p>
            <a:pPr marL="914400" lvl="1" indent="-514350">
              <a:buFont typeface="+mj-lt"/>
              <a:buAutoNum type="arabicPeriod"/>
            </a:pPr>
            <a:r>
              <a:rPr lang="fi-FI" dirty="0"/>
              <a:t>Väylien suunnat ja vastasuunnat</a:t>
            </a:r>
          </a:p>
          <a:p>
            <a:pPr marL="914400" lvl="1" indent="-514350">
              <a:buFont typeface="+mj-lt"/>
              <a:buAutoNum type="arabicPeriod"/>
            </a:pPr>
            <a:r>
              <a:rPr lang="fi-FI" dirty="0"/>
              <a:t>Kokonaismatka</a:t>
            </a:r>
          </a:p>
          <a:p>
            <a:pPr marL="914400" lvl="1" indent="-514350">
              <a:buFont typeface="+mj-lt"/>
              <a:buAutoNum type="arabicPeriod"/>
            </a:pPr>
            <a:r>
              <a:rPr lang="fi-FI" dirty="0"/>
              <a:t>Sivuutusetäisyydet</a:t>
            </a:r>
          </a:p>
          <a:p>
            <a:pPr marL="914400" lvl="1" indent="-514350">
              <a:buFont typeface="+mj-lt"/>
              <a:buAutoNum type="arabicPeriod"/>
            </a:pPr>
            <a:r>
              <a:rPr lang="fi-FI" dirty="0"/>
              <a:t>Käännöspisteet</a:t>
            </a:r>
          </a:p>
          <a:p>
            <a:r>
              <a:rPr lang="fi-FI" dirty="0"/>
              <a:t>Mittaukset kiinteistä kohteista</a:t>
            </a:r>
          </a:p>
          <a:p>
            <a:r>
              <a:rPr lang="fi-FI" dirty="0"/>
              <a:t>Huomioidaan erikoiskohteet (sillat, lossit, jne.)</a:t>
            </a:r>
          </a:p>
          <a:p>
            <a:pPr lvl="1"/>
            <a:r>
              <a:rPr lang="fi-FI" sz="2400" dirty="0"/>
              <a:t>käytettävät tietolähteet (kartat, satamakirjat, tiedonannot meren-kulkijoille, paikallisvaroitukset, säätiedotukset, purjehdusoppaat jne.)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91103" cy="632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Reittisuunnittelu kuvan kartalle</a:t>
            </a:r>
            <a:endParaRPr lang="en-GB" dirty="0"/>
          </a:p>
        </p:txBody>
      </p:sp>
      <p:pic>
        <p:nvPicPr>
          <p:cNvPr id="6" name="Content Placeholder 5" descr="Kartta-1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8229600" cy="4805499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068F-F7BC-465E-930C-22B0A2C574A8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Markku Tamminen 2011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223</Words>
  <Application>Microsoft Office PowerPoint</Application>
  <PresentationFormat>Näytössä katseltava diaesitys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Office-teema</vt:lpstr>
      <vt:lpstr>Reittisuunnittelu   08.04.2014 / JHe</vt:lpstr>
      <vt:lpstr>PowerPoint-esitys</vt:lpstr>
      <vt:lpstr>PowerPoint-esitys</vt:lpstr>
      <vt:lpstr>PowerPoint-esitys</vt:lpstr>
      <vt:lpstr>Merilaki</vt:lpstr>
      <vt:lpstr>Kartan käyttö</vt:lpstr>
      <vt:lpstr>Reittisuunnittelu</vt:lpstr>
      <vt:lpstr>PowerPoint-esitys</vt:lpstr>
      <vt:lpstr>Reittisuunnittelu kuvan kartalle</vt:lpstr>
      <vt:lpstr>Ajettava reitti</vt:lpstr>
      <vt:lpstr>Reittisuunnitelma osa I</vt:lpstr>
      <vt:lpstr>Reitin suunnittelu kartalle</vt:lpstr>
      <vt:lpstr>Reittisuunnittelu</vt:lpstr>
      <vt:lpstr>Reittisuunnittelu</vt:lpstr>
    </vt:vector>
  </TitlesOfParts>
  <Company>MTT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Harjoitus 1 a) Tee reittisuunnitelma Hanko-Kasnäs. Halutut merkinnät: suunnat ja vastasuunnat, käännöspisteet, tärkeimmät sivuutusetäisyydet sekä kokonaismatka.  b) Lähdet Hangosta klo 23.30 PR Sälgrundilla (marssinopeus 9 kn, syväys 1,5m). Mikä on ETA Kasnäsiin.  Harjoitus 2 Olet Kasnäsissa kahvilla. Saat klo 03.15 hälytyksen pisteeseen N60°01,1 E022°32,0. Mikä on ETA?</dc:title>
  <dc:creator>Jaakko Heikkilä</dc:creator>
  <cp:lastModifiedBy>Jaakko Heikkilä</cp:lastModifiedBy>
  <cp:revision>137</cp:revision>
  <dcterms:created xsi:type="dcterms:W3CDTF">2012-10-20T17:03:58Z</dcterms:created>
  <dcterms:modified xsi:type="dcterms:W3CDTF">2017-06-15T09:55:29Z</dcterms:modified>
</cp:coreProperties>
</file>