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59" r:id="rId3"/>
    <p:sldId id="285" r:id="rId4"/>
    <p:sldId id="260" r:id="rId5"/>
    <p:sldId id="258" r:id="rId6"/>
    <p:sldId id="265" r:id="rId7"/>
    <p:sldId id="263" r:id="rId8"/>
    <p:sldId id="262" r:id="rId9"/>
    <p:sldId id="267" r:id="rId10"/>
    <p:sldId id="268" r:id="rId11"/>
    <p:sldId id="269" r:id="rId12"/>
    <p:sldId id="270" r:id="rId13"/>
    <p:sldId id="271" r:id="rId14"/>
    <p:sldId id="281" r:id="rId15"/>
    <p:sldId id="282" r:id="rId16"/>
    <p:sldId id="283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05613" cy="99393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8DAE-BDCD-4EB6-B673-DF1BCA3C694D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3DC26-9272-4B4E-BE14-17DE0B23262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näillä tehdään:</a:t>
            </a:r>
          </a:p>
          <a:p>
            <a:r>
              <a:rPr lang="fi-FI" dirty="0"/>
              <a:t>- EBL: törmäyskurssilla? Uusi suunta</a:t>
            </a:r>
          </a:p>
          <a:p>
            <a:r>
              <a:rPr lang="fi-FI" dirty="0"/>
              <a:t>- VRM: etäisyys, minimietäisyys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DC26-9272-4B4E-BE14-17DE0B23262A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67A1-F4A9-411D-A5AE-410CBB67B1C4}" type="datetimeFigureOut">
              <a:rPr lang="fi-FI" smtClean="0"/>
              <a:pPr/>
              <a:t>15.6.2017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CBC8-9C3C-463A-AE2B-BC222236B70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lex.fi/fi/laki/ajantasa/1994/19940674?search%5btype%5d=pika&amp;search%5bpika%5d=reittisuun*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Reittisuunnittelu ja tutka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3600" dirty="0"/>
              <a:t>01.11.2012 / </a:t>
            </a:r>
            <a:r>
              <a:rPr lang="fi-FI" sz="3600" dirty="0" err="1"/>
              <a:t>JHe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edestä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365"/>
            <a:ext cx="7161788" cy="5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uora yhdysviiva 6"/>
          <p:cNvCxnSpPr/>
          <p:nvPr/>
        </p:nvCxnSpPr>
        <p:spPr>
          <a:xfrm flipH="1">
            <a:off x="4211960" y="4221088"/>
            <a:ext cx="129614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1475656" y="2276872"/>
            <a:ext cx="216024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491880" y="45091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24" name="Suora yhdysviiva 23"/>
          <p:cNvCxnSpPr/>
          <p:nvPr/>
        </p:nvCxnSpPr>
        <p:spPr>
          <a:xfrm flipH="1">
            <a:off x="5652120" y="2924944"/>
            <a:ext cx="8384" cy="288032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7187101" y="5085184"/>
            <a:ext cx="256835" cy="10336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4499992" y="1412776"/>
            <a:ext cx="216024" cy="14401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H="1" flipV="1">
            <a:off x="1475656" y="2204864"/>
            <a:ext cx="3960440" cy="19442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>
            <a:off x="5004048" y="335699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Käännöspiste</a:t>
            </a:r>
            <a:r>
              <a:rPr kumimoji="0" lang="fi-FI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edestä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kstikehys 17"/>
          <p:cNvSpPr txBox="1"/>
          <p:nvPr/>
        </p:nvSpPr>
        <p:spPr>
          <a:xfrm rot="301368">
            <a:off x="7395301" y="223104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20" name="Ellipsi 19"/>
          <p:cNvSpPr/>
          <p:nvPr/>
        </p:nvSpPr>
        <p:spPr>
          <a:xfrm>
            <a:off x="7092280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7236296" y="1988840"/>
            <a:ext cx="216024" cy="295232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i 26"/>
          <p:cNvSpPr/>
          <p:nvPr/>
        </p:nvSpPr>
        <p:spPr>
          <a:xfrm>
            <a:off x="3024336" y="1340768"/>
            <a:ext cx="7956376" cy="7434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755576" y="170080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ikehys 31"/>
          <p:cNvSpPr txBox="1"/>
          <p:nvPr/>
        </p:nvSpPr>
        <p:spPr>
          <a:xfrm>
            <a:off x="1907704" y="836712"/>
            <a:ext cx="555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Eestiluodosta sekä 0,3 </a:t>
            </a:r>
            <a:r>
              <a:rPr lang="fi-FI" dirty="0" err="1"/>
              <a:t>nm</a:t>
            </a:r>
            <a:r>
              <a:rPr lang="fi-FI" dirty="0"/>
              <a:t> ennakkoilmoitus </a:t>
            </a:r>
          </a:p>
        </p:txBody>
      </p:sp>
      <p:sp>
        <p:nvSpPr>
          <p:cNvPr id="28" name="Tekstikehys 27"/>
          <p:cNvSpPr txBox="1"/>
          <p:nvPr/>
        </p:nvSpPr>
        <p:spPr>
          <a:xfrm>
            <a:off x="7781126" y="33265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0" name="Ellipsi 29"/>
          <p:cNvSpPr/>
          <p:nvPr/>
        </p:nvSpPr>
        <p:spPr>
          <a:xfrm>
            <a:off x="3347864" y="1556792"/>
            <a:ext cx="7416824" cy="70941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kehys 11"/>
          <p:cNvSpPr txBox="1"/>
          <p:nvPr/>
        </p:nvSpPr>
        <p:spPr>
          <a:xfrm>
            <a:off x="7803570" y="61139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1,6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/>
      <p:bldP spid="3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8" name="Tekstikehys 17"/>
          <p:cNvSpPr txBox="1"/>
          <p:nvPr/>
        </p:nvSpPr>
        <p:spPr>
          <a:xfrm rot="1582554">
            <a:off x="5342146" y="131397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20" name="Ellipsi 19"/>
          <p:cNvSpPr/>
          <p:nvPr/>
        </p:nvSpPr>
        <p:spPr>
          <a:xfrm>
            <a:off x="5652120" y="42038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5796136" y="1251520"/>
            <a:ext cx="216024" cy="295232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i 25"/>
          <p:cNvSpPr/>
          <p:nvPr/>
        </p:nvSpPr>
        <p:spPr>
          <a:xfrm>
            <a:off x="1331640" y="332656"/>
            <a:ext cx="8496944" cy="79308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/>
          <p:cNvSpPr/>
          <p:nvPr/>
        </p:nvSpPr>
        <p:spPr>
          <a:xfrm>
            <a:off x="971600" y="72008"/>
            <a:ext cx="9145016" cy="83975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-684584" y="96348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Käännöspiste</a:t>
            </a:r>
            <a:r>
              <a:rPr kumimoji="0" lang="fi-FI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edestä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1907704" y="836712"/>
            <a:ext cx="555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Eestiluodosta sekä 0,3 </a:t>
            </a:r>
            <a:r>
              <a:rPr lang="fi-FI" dirty="0" err="1"/>
              <a:t>nm</a:t>
            </a:r>
            <a:r>
              <a:rPr lang="fi-FI" dirty="0"/>
              <a:t> ennakkoilmoitus 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7781126" y="33265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7803570" y="61139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1,6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8" name="Tekstikehys 17"/>
          <p:cNvSpPr txBox="1"/>
          <p:nvPr/>
        </p:nvSpPr>
        <p:spPr>
          <a:xfrm rot="1582554">
            <a:off x="5054113" y="131397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20" name="Ellipsi 19"/>
          <p:cNvSpPr/>
          <p:nvPr/>
        </p:nvSpPr>
        <p:spPr>
          <a:xfrm>
            <a:off x="5364088" y="40324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5508104" y="1080120"/>
            <a:ext cx="216024" cy="295232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i 25"/>
          <p:cNvSpPr/>
          <p:nvPr/>
        </p:nvSpPr>
        <p:spPr>
          <a:xfrm>
            <a:off x="1043608" y="161256"/>
            <a:ext cx="8496944" cy="79308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/>
          <p:cNvSpPr/>
          <p:nvPr/>
        </p:nvSpPr>
        <p:spPr>
          <a:xfrm>
            <a:off x="683568" y="-99392"/>
            <a:ext cx="9145016" cy="83975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-972616" y="79208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Käännöspiste</a:t>
            </a:r>
            <a:r>
              <a:rPr kumimoji="0" lang="fi-FI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edestä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1907704" y="836712"/>
            <a:ext cx="555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Eestiluodosta sekä 0,3 </a:t>
            </a:r>
            <a:r>
              <a:rPr lang="fi-FI" dirty="0" err="1"/>
              <a:t>nm</a:t>
            </a:r>
            <a:r>
              <a:rPr lang="fi-FI" dirty="0"/>
              <a:t> ennakkoilmoitus 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7781126" y="33265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7803570" y="61139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1,6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suoraan sivulta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365"/>
            <a:ext cx="7161788" cy="5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uora yhdysviiva 26"/>
          <p:cNvCxnSpPr/>
          <p:nvPr/>
        </p:nvCxnSpPr>
        <p:spPr>
          <a:xfrm>
            <a:off x="7187101" y="5085184"/>
            <a:ext cx="256835" cy="10336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4499992" y="1412776"/>
            <a:ext cx="216024" cy="14401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H="1" flipV="1">
            <a:off x="1475656" y="2204864"/>
            <a:ext cx="3960440" cy="19442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>
            <a:off x="7308304" y="47251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298°</a:t>
            </a:r>
          </a:p>
        </p:txBody>
      </p:sp>
      <p:cxnSp>
        <p:nvCxnSpPr>
          <p:cNvPr id="13" name="Suora yhdysviiva 12"/>
          <p:cNvCxnSpPr/>
          <p:nvPr/>
        </p:nvCxnSpPr>
        <p:spPr>
          <a:xfrm flipH="1" flipV="1">
            <a:off x="5652120" y="2924944"/>
            <a:ext cx="216024" cy="40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kehys 20"/>
          <p:cNvSpPr txBox="1"/>
          <p:nvPr/>
        </p:nvSpPr>
        <p:spPr>
          <a:xfrm>
            <a:off x="1763688" y="836712"/>
            <a:ext cx="550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Majakka on </a:t>
            </a:r>
            <a:r>
              <a:rPr lang="fi-FI" dirty="0" err="1"/>
              <a:t>tvärs</a:t>
            </a:r>
            <a:r>
              <a:rPr lang="fi-FI" dirty="0"/>
              <a:t> oikealla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8" name="Tekstikehys 17"/>
          <p:cNvSpPr txBox="1"/>
          <p:nvPr/>
        </p:nvSpPr>
        <p:spPr>
          <a:xfrm rot="301368">
            <a:off x="8063309" y="3334355"/>
            <a:ext cx="104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EBL1</a:t>
            </a:r>
          </a:p>
          <a:p>
            <a:r>
              <a:rPr lang="fi-FI" b="1" dirty="0">
                <a:solidFill>
                  <a:srgbClr val="FF0000"/>
                </a:solidFill>
              </a:rPr>
              <a:t>298°+90°</a:t>
            </a:r>
          </a:p>
          <a:p>
            <a:r>
              <a:rPr lang="fi-FI" b="1" dirty="0">
                <a:solidFill>
                  <a:srgbClr val="FF0000"/>
                </a:solidFill>
              </a:rPr>
              <a:t>= 378°</a:t>
            </a:r>
          </a:p>
          <a:p>
            <a:r>
              <a:rPr lang="fi-FI" b="1" dirty="0">
                <a:solidFill>
                  <a:srgbClr val="FF0000"/>
                </a:solidFill>
              </a:rPr>
              <a:t>= 018°</a:t>
            </a:r>
          </a:p>
        </p:txBody>
      </p:sp>
      <p:sp>
        <p:nvSpPr>
          <p:cNvPr id="20" name="Ellipsi 19"/>
          <p:cNvSpPr/>
          <p:nvPr/>
        </p:nvSpPr>
        <p:spPr>
          <a:xfrm>
            <a:off x="7092280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7328942" y="1287810"/>
            <a:ext cx="1872208" cy="36724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 flipH="1" flipV="1">
            <a:off x="755576" y="170080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V="1">
            <a:off x="7236296" y="548680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suoraan sivulta</a:t>
            </a:r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6805611" y="1228451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EBL2</a:t>
            </a:r>
          </a:p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63688" y="836712"/>
            <a:ext cx="550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Majakka on </a:t>
            </a:r>
            <a:r>
              <a:rPr lang="fi-FI" dirty="0" err="1"/>
              <a:t>tvärs</a:t>
            </a:r>
            <a:r>
              <a:rPr lang="fi-FI" dirty="0"/>
              <a:t> oikealla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8" name="Tekstikehys 17"/>
          <p:cNvSpPr txBox="1"/>
          <p:nvPr/>
        </p:nvSpPr>
        <p:spPr>
          <a:xfrm rot="301368">
            <a:off x="6864873" y="2686283"/>
            <a:ext cx="104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EBL1</a:t>
            </a:r>
          </a:p>
          <a:p>
            <a:r>
              <a:rPr lang="fi-FI" b="1" dirty="0">
                <a:solidFill>
                  <a:srgbClr val="FF0000"/>
                </a:solidFill>
              </a:rPr>
              <a:t>298°+90°</a:t>
            </a:r>
          </a:p>
          <a:p>
            <a:r>
              <a:rPr lang="fi-FI" b="1" dirty="0">
                <a:solidFill>
                  <a:srgbClr val="FF0000"/>
                </a:solidFill>
              </a:rPr>
              <a:t>= 378°</a:t>
            </a:r>
          </a:p>
          <a:p>
            <a:r>
              <a:rPr lang="fi-FI" b="1" dirty="0">
                <a:solidFill>
                  <a:srgbClr val="FF0000"/>
                </a:solidFill>
              </a:rPr>
              <a:t>= 018°</a:t>
            </a:r>
          </a:p>
        </p:txBody>
      </p:sp>
      <p:sp>
        <p:nvSpPr>
          <p:cNvPr id="20" name="Ellipsi 19"/>
          <p:cNvSpPr/>
          <p:nvPr/>
        </p:nvSpPr>
        <p:spPr>
          <a:xfrm>
            <a:off x="5914482" y="42930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6130506" y="639738"/>
            <a:ext cx="1872208" cy="36724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 flipH="1" flipV="1">
            <a:off x="755576" y="170080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V="1">
            <a:off x="6037860" y="-9939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suoraan sivulta</a:t>
            </a:r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607175" y="580379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EBL2</a:t>
            </a:r>
          </a:p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63688" y="836712"/>
            <a:ext cx="552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Majakka on </a:t>
            </a:r>
            <a:r>
              <a:rPr lang="fi-FI" dirty="0" err="1"/>
              <a:t>tvärs</a:t>
            </a:r>
            <a:r>
              <a:rPr lang="fi-FI" dirty="0"/>
              <a:t> oikealla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8" name="Tekstikehys 17"/>
          <p:cNvSpPr txBox="1"/>
          <p:nvPr/>
        </p:nvSpPr>
        <p:spPr>
          <a:xfrm rot="301368">
            <a:off x="6170463" y="2326243"/>
            <a:ext cx="104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EBL1</a:t>
            </a:r>
          </a:p>
          <a:p>
            <a:r>
              <a:rPr lang="fi-FI" b="1" dirty="0">
                <a:solidFill>
                  <a:srgbClr val="FF0000"/>
                </a:solidFill>
              </a:rPr>
              <a:t>298°+90°</a:t>
            </a:r>
          </a:p>
          <a:p>
            <a:r>
              <a:rPr lang="fi-FI" b="1" dirty="0">
                <a:solidFill>
                  <a:srgbClr val="FF0000"/>
                </a:solidFill>
              </a:rPr>
              <a:t>= 378°</a:t>
            </a:r>
          </a:p>
          <a:p>
            <a:r>
              <a:rPr lang="fi-FI" b="1" dirty="0">
                <a:solidFill>
                  <a:srgbClr val="FF0000"/>
                </a:solidFill>
              </a:rPr>
              <a:t>= 018°</a:t>
            </a:r>
          </a:p>
        </p:txBody>
      </p:sp>
      <p:sp>
        <p:nvSpPr>
          <p:cNvPr id="20" name="Ellipsi 19"/>
          <p:cNvSpPr/>
          <p:nvPr/>
        </p:nvSpPr>
        <p:spPr>
          <a:xfrm>
            <a:off x="5220072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5436096" y="279698"/>
            <a:ext cx="1872208" cy="367240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 flipH="1" flipV="1">
            <a:off x="755576" y="170080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V="1">
            <a:off x="5343450" y="-45943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suoraan sivulta</a:t>
            </a:r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4912765" y="220339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EBL2</a:t>
            </a:r>
          </a:p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63688" y="836712"/>
            <a:ext cx="552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Majakka on </a:t>
            </a:r>
            <a:r>
              <a:rPr lang="fi-FI" dirty="0" err="1"/>
              <a:t>tvärs</a:t>
            </a:r>
            <a:r>
              <a:rPr lang="fi-FI" dirty="0"/>
              <a:t> oikealla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365"/>
            <a:ext cx="7161788" cy="5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uora yhdysviiva 26"/>
          <p:cNvCxnSpPr/>
          <p:nvPr/>
        </p:nvCxnSpPr>
        <p:spPr>
          <a:xfrm>
            <a:off x="7187101" y="5085184"/>
            <a:ext cx="256835" cy="10336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4499992" y="1412776"/>
            <a:ext cx="216024" cy="14401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H="1" flipV="1">
            <a:off x="1475656" y="2204864"/>
            <a:ext cx="3960440" cy="19442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>
            <a:off x="5076056" y="141277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cxnSp>
        <p:nvCxnSpPr>
          <p:cNvPr id="13" name="Suora yhdysviiva 12"/>
          <p:cNvCxnSpPr/>
          <p:nvPr/>
        </p:nvCxnSpPr>
        <p:spPr>
          <a:xfrm flipH="1" flipV="1">
            <a:off x="5652120" y="2924944"/>
            <a:ext cx="216024" cy="40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kehys 13"/>
          <p:cNvSpPr txBox="1"/>
          <p:nvPr/>
        </p:nvSpPr>
        <p:spPr>
          <a:xfrm>
            <a:off x="6012160" y="306896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0,05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7" name="Suora yhdysviiva 16"/>
          <p:cNvCxnSpPr/>
          <p:nvPr/>
        </p:nvCxnSpPr>
        <p:spPr>
          <a:xfrm flipV="1">
            <a:off x="5539168" y="1268760"/>
            <a:ext cx="216024" cy="295232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kehys 20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8" name="Tekstikehys 17"/>
          <p:cNvSpPr txBox="1"/>
          <p:nvPr/>
        </p:nvSpPr>
        <p:spPr>
          <a:xfrm rot="301368">
            <a:off x="7395301" y="223104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  <p:sp>
        <p:nvSpPr>
          <p:cNvPr id="20" name="Ellipsi 19"/>
          <p:cNvSpPr/>
          <p:nvPr/>
        </p:nvSpPr>
        <p:spPr>
          <a:xfrm>
            <a:off x="7092280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V="1">
            <a:off x="7236296" y="548680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 flipH="1" flipV="1">
            <a:off x="755576" y="170080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27"/>
          <p:cNvSpPr txBox="1"/>
          <p:nvPr/>
        </p:nvSpPr>
        <p:spPr>
          <a:xfrm>
            <a:off x="6804248" y="602128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 flipV="1">
            <a:off x="5652120" y="47667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6975560" y="4851125"/>
            <a:ext cx="504056" cy="4637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883133" y="19430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8" grpId="0"/>
      <p:bldP spid="19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Ennakkovaatimus: Kartan käyttö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i-FI" dirty="0"/>
              <a:t>Suunnan ja matkan mittaaminen</a:t>
            </a:r>
          </a:p>
        </p:txBody>
      </p:sp>
      <p:pic>
        <p:nvPicPr>
          <p:cNvPr id="5" name="Picture 4" descr="IMG_0015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17522" t="10000" r="9789" b="56667"/>
          <a:stretch>
            <a:fillRect/>
          </a:stretch>
        </p:blipFill>
        <p:spPr>
          <a:xfrm>
            <a:off x="1282700" y="2209800"/>
            <a:ext cx="65659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20" name="Ellipsi 19"/>
          <p:cNvSpPr/>
          <p:nvPr/>
        </p:nvSpPr>
        <p:spPr>
          <a:xfrm>
            <a:off x="6128880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-180528" y="1196752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27"/>
          <p:cNvSpPr txBox="1"/>
          <p:nvPr/>
        </p:nvSpPr>
        <p:spPr>
          <a:xfrm>
            <a:off x="6804248" y="602128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 flipV="1">
            <a:off x="5652120" y="47667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6012160" y="4347069"/>
            <a:ext cx="504056" cy="4637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883133" y="19430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20" name="Ellipsi 19"/>
          <p:cNvSpPr/>
          <p:nvPr/>
        </p:nvSpPr>
        <p:spPr>
          <a:xfrm>
            <a:off x="5552816" y="41354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-756592" y="895072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27"/>
          <p:cNvSpPr txBox="1"/>
          <p:nvPr/>
        </p:nvSpPr>
        <p:spPr>
          <a:xfrm>
            <a:off x="6804248" y="602128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 flipV="1">
            <a:off x="5652120" y="47667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5436096" y="4045389"/>
            <a:ext cx="504056" cy="4637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883133" y="19430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20" name="Ellipsi 19"/>
          <p:cNvSpPr/>
          <p:nvPr/>
        </p:nvSpPr>
        <p:spPr>
          <a:xfrm>
            <a:off x="5336792" y="40050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-972616" y="764704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27"/>
          <p:cNvSpPr txBox="1"/>
          <p:nvPr/>
        </p:nvSpPr>
        <p:spPr>
          <a:xfrm>
            <a:off x="6804248" y="602128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 flipV="1">
            <a:off x="5652120" y="47667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5220072" y="3915021"/>
            <a:ext cx="504056" cy="4637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883133" y="19430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20" name="Ellipsi 19"/>
          <p:cNvSpPr/>
          <p:nvPr/>
        </p:nvSpPr>
        <p:spPr>
          <a:xfrm>
            <a:off x="5336792" y="36586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V="1">
            <a:off x="5494456" y="-27384"/>
            <a:ext cx="216024" cy="374441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27"/>
          <p:cNvSpPr txBox="1"/>
          <p:nvPr/>
        </p:nvSpPr>
        <p:spPr>
          <a:xfrm>
            <a:off x="6804248" y="602128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 flipV="1">
            <a:off x="5652120" y="47667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5220072" y="3568629"/>
            <a:ext cx="504056" cy="4637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883133" y="19430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20" name="Ellipsi 19"/>
          <p:cNvSpPr/>
          <p:nvPr/>
        </p:nvSpPr>
        <p:spPr>
          <a:xfrm>
            <a:off x="5364088" y="27945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V="1">
            <a:off x="5521752" y="-891480"/>
            <a:ext cx="216024" cy="374441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kehys 27"/>
          <p:cNvSpPr txBox="1"/>
          <p:nvPr/>
        </p:nvSpPr>
        <p:spPr>
          <a:xfrm>
            <a:off x="6804248" y="602128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5" name="Suora yhdysviiva 14"/>
          <p:cNvCxnSpPr/>
          <p:nvPr/>
        </p:nvCxnSpPr>
        <p:spPr>
          <a:xfrm flipV="1">
            <a:off x="5652120" y="476672"/>
            <a:ext cx="288032" cy="43924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5247368" y="2704533"/>
            <a:ext cx="504056" cy="4637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Käännöspiste uudelta suunnalta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1763688" y="836712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Käännöspiste niin että Porvoon Majakan sivuutus on 0,05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26" name="Tekstikehys 25"/>
          <p:cNvSpPr txBox="1"/>
          <p:nvPr/>
        </p:nvSpPr>
        <p:spPr>
          <a:xfrm rot="301368">
            <a:off x="5883133" y="19430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Reittisuunnittelu</a:t>
            </a:r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Reittisuunnitelma oltava olemassa</a:t>
            </a:r>
          </a:p>
          <a:p>
            <a:r>
              <a:rPr lang="fi-FI" dirty="0"/>
              <a:t>Väylien suunnat ja vastasuunnat</a:t>
            </a:r>
          </a:p>
          <a:p>
            <a:r>
              <a:rPr lang="fi-FI" dirty="0"/>
              <a:t>Kokonaismatka</a:t>
            </a:r>
          </a:p>
          <a:p>
            <a:r>
              <a:rPr lang="fi-FI" dirty="0"/>
              <a:t>Sivuutusetäisyydet</a:t>
            </a:r>
          </a:p>
          <a:p>
            <a:r>
              <a:rPr lang="fi-FI" dirty="0"/>
              <a:t>Käännöspisteet</a:t>
            </a:r>
          </a:p>
          <a:p>
            <a:pPr lvl="1"/>
            <a:r>
              <a:rPr lang="fi-FI" dirty="0"/>
              <a:t>Kiintopiste suoraan edessä (tai takana)</a:t>
            </a:r>
          </a:p>
          <a:p>
            <a:pPr lvl="1"/>
            <a:r>
              <a:rPr lang="fi-FI" dirty="0"/>
              <a:t>Kiintopiste suoraan sivulla</a:t>
            </a:r>
          </a:p>
          <a:p>
            <a:pPr lvl="1"/>
            <a:r>
              <a:rPr lang="fi-FI" dirty="0"/>
              <a:t>Kiintopisteen sivuutus uudella suunnalla</a:t>
            </a:r>
          </a:p>
          <a:p>
            <a:pPr lvl="1"/>
            <a:r>
              <a:rPr lang="fi-FI" dirty="0" err="1"/>
              <a:t>Ristisuuntima</a:t>
            </a:r>
            <a:r>
              <a:rPr lang="fi-FI" dirty="0"/>
              <a:t> ja etäisyys kahteen eri pisteeseen</a:t>
            </a:r>
          </a:p>
          <a:p>
            <a:r>
              <a:rPr lang="fi-FI" dirty="0"/>
              <a:t>Mittaukset kiinteistä kohteista</a:t>
            </a:r>
          </a:p>
          <a:p>
            <a:r>
              <a:rPr lang="fi-FI" dirty="0"/>
              <a:t>Huomioidaan erikoiskohteet (sillat, lossit, jne.)</a:t>
            </a:r>
          </a:p>
          <a:p>
            <a:pPr lvl="1"/>
            <a:r>
              <a:rPr lang="fi-FI" sz="2400" dirty="0"/>
              <a:t>käytettävät tietolähteet (kartat, satamakirjat, tiedonannot meren-kulkijoille, paikallisvaroitukset, säätiedotukset, purjehdusoppaat jne.)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Reittusuunnitelma</a:t>
            </a:r>
            <a:r>
              <a:rPr lang="fi-FI" dirty="0"/>
              <a:t>: Merilaki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b="1" dirty="0"/>
              <a:t>3 a § </a:t>
            </a:r>
            <a:r>
              <a:rPr lang="fi-FI" b="1" dirty="0">
                <a:hlinkClick r:id="rId2" tooltip="Linkki muutossäädöksen voimaantulotietoihin"/>
              </a:rPr>
              <a:t>(30.12.2002/1359)</a:t>
            </a:r>
            <a:endParaRPr lang="fi-FI" b="1" dirty="0"/>
          </a:p>
          <a:p>
            <a:pPr>
              <a:buNone/>
            </a:pPr>
            <a:r>
              <a:rPr lang="fi-FI" b="1" dirty="0"/>
              <a:t>Reitin suunnittelu</a:t>
            </a:r>
          </a:p>
          <a:p>
            <a:r>
              <a:rPr lang="fi-FI" dirty="0"/>
              <a:t>Päällikön on ennen matkan aloittamista varmistettava, että kuljettavaksi aiottu reitti on suunniteltu käyttämällä kyseessä olevan alueen asianmukaisia merikarttoja ja merenkulkujulkaisuja.</a:t>
            </a:r>
          </a:p>
          <a:p>
            <a:r>
              <a:rPr lang="fi-FI" dirty="0"/>
              <a:t>Reittisuunnitelmassa on yksilöitävä aluksen reitti siten, että siinä:</a:t>
            </a:r>
          </a:p>
          <a:p>
            <a:pPr lvl="1">
              <a:buNone/>
            </a:pPr>
            <a:r>
              <a:rPr lang="fi-FI" dirty="0"/>
              <a:t>1) otetaan huomioon matkaan vaikuttava reittijakojärjestelmä;</a:t>
            </a:r>
          </a:p>
          <a:p>
            <a:pPr lvl="1">
              <a:buNone/>
            </a:pPr>
            <a:r>
              <a:rPr lang="fi-FI" dirty="0"/>
              <a:t>2) taataan riittävä meritila aluksen turvallista kulkemista varten koko matkaksi;</a:t>
            </a:r>
          </a:p>
          <a:p>
            <a:pPr lvl="1">
              <a:buNone/>
            </a:pPr>
            <a:r>
              <a:rPr lang="fi-FI" dirty="0"/>
              <a:t>3) ennakoidaan tunnetut merenkulkuriskit ja haitalliset sääolosuhteet; sekä</a:t>
            </a:r>
          </a:p>
          <a:p>
            <a:pPr lvl="1">
              <a:buNone/>
            </a:pPr>
            <a:r>
              <a:rPr lang="fi-FI" dirty="0"/>
              <a:t>4) otetaan huomioon asiaan kuuluvat meriympäristön suojelutoimenpiteet ja mahdollisuuksien mukaan vältetään toimintaa ja toimenpiteitä, jotka voivat aiheuttaa vahinkoa ympäristölle.</a:t>
            </a:r>
          </a:p>
          <a:p>
            <a:endParaRPr lang="fi-FI" dirty="0"/>
          </a:p>
          <a:p>
            <a:r>
              <a:rPr lang="fi-FI" dirty="0"/>
              <a:t>+ Luotsauslaki, Alusliikennepalvelulaki…</a:t>
            </a:r>
          </a:p>
        </p:txBody>
      </p:sp>
    </p:spTree>
    <p:extLst>
      <p:ext uri="{BB962C8B-B14F-4D97-AF65-F5344CB8AC3E}">
        <p14:creationId xmlns:p14="http://schemas.microsoft.com/office/powerpoint/2010/main" val="37101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Reittisuunnittelu</a:t>
            </a:r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Reittisuunnitelma oltava olemassa</a:t>
            </a:r>
          </a:p>
          <a:p>
            <a:r>
              <a:rPr lang="fi-FI" dirty="0"/>
              <a:t>Väylien suunnat ja vastasuunnat</a:t>
            </a:r>
          </a:p>
          <a:p>
            <a:r>
              <a:rPr lang="fi-FI" dirty="0"/>
              <a:t>Kokonaismatka</a:t>
            </a:r>
          </a:p>
          <a:p>
            <a:r>
              <a:rPr lang="fi-FI" dirty="0"/>
              <a:t>Sivuutusetäisyydet</a:t>
            </a:r>
          </a:p>
          <a:p>
            <a:r>
              <a:rPr lang="fi-FI" dirty="0"/>
              <a:t>Käännöspisteet</a:t>
            </a:r>
          </a:p>
          <a:p>
            <a:pPr lvl="1"/>
            <a:r>
              <a:rPr lang="fi-FI" dirty="0"/>
              <a:t>Kiintopiste suoraan edessä (tai takana)</a:t>
            </a:r>
          </a:p>
          <a:p>
            <a:pPr lvl="1"/>
            <a:r>
              <a:rPr lang="fi-FI" dirty="0"/>
              <a:t>Kiintopiste suoraan sivulla</a:t>
            </a:r>
          </a:p>
          <a:p>
            <a:pPr lvl="1"/>
            <a:r>
              <a:rPr lang="fi-FI" dirty="0"/>
              <a:t>Kiintopisteen sivuutus uudella suunnalla</a:t>
            </a:r>
          </a:p>
          <a:p>
            <a:pPr lvl="1"/>
            <a:r>
              <a:rPr lang="fi-FI" dirty="0" err="1"/>
              <a:t>Ristisuuntima</a:t>
            </a:r>
            <a:r>
              <a:rPr lang="fi-FI" dirty="0"/>
              <a:t> ja etäisyys kahteen eri pisteeseen</a:t>
            </a:r>
          </a:p>
          <a:p>
            <a:r>
              <a:rPr lang="fi-FI" dirty="0"/>
              <a:t>Mittaukset kiinteistä kohteista</a:t>
            </a:r>
          </a:p>
          <a:p>
            <a:r>
              <a:rPr lang="fi-FI" dirty="0"/>
              <a:t>Huomioidaan erikoiskohteet (sillat, lossit, jne.)</a:t>
            </a:r>
          </a:p>
          <a:p>
            <a:pPr lvl="1"/>
            <a:r>
              <a:rPr lang="fi-FI" sz="2400" dirty="0"/>
              <a:t>käytettävät tietolähteet (kartat, satamakirjat, tiedonannot meren-kulkijoille, paikallisvaroitukset, säätiedotukset, purjehdusoppaat jne.)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Reittisuunnittelu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365"/>
            <a:ext cx="7161788" cy="5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uora yhdysviiva 6"/>
          <p:cNvCxnSpPr/>
          <p:nvPr/>
        </p:nvCxnSpPr>
        <p:spPr>
          <a:xfrm flipH="1">
            <a:off x="4211960" y="4221088"/>
            <a:ext cx="129614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1475656" y="2276872"/>
            <a:ext cx="216024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491880" y="45091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4" name="Suora yhdysviiva 13"/>
          <p:cNvCxnSpPr/>
          <p:nvPr/>
        </p:nvCxnSpPr>
        <p:spPr>
          <a:xfrm flipH="1">
            <a:off x="5931768" y="4653136"/>
            <a:ext cx="440432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16"/>
          <p:cNvSpPr txBox="1"/>
          <p:nvPr/>
        </p:nvSpPr>
        <p:spPr>
          <a:xfrm>
            <a:off x="6228184" y="501317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0,25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8" name="Tekstikehys 17"/>
          <p:cNvSpPr txBox="1"/>
          <p:nvPr/>
        </p:nvSpPr>
        <p:spPr>
          <a:xfrm rot="1582554">
            <a:off x="7600266" y="5137426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298° - 118°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4644008" y="213285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35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21" name="Suora yhdysviiva 20"/>
          <p:cNvCxnSpPr/>
          <p:nvPr/>
        </p:nvCxnSpPr>
        <p:spPr>
          <a:xfrm flipH="1">
            <a:off x="5292080" y="1772816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H="1">
            <a:off x="5220072" y="1700808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 flipH="1">
            <a:off x="5652120" y="2924944"/>
            <a:ext cx="8384" cy="288032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7187101" y="5085184"/>
            <a:ext cx="256835" cy="10336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4499992" y="1412776"/>
            <a:ext cx="216024" cy="14401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H="1" flipV="1">
            <a:off x="1475656" y="2204864"/>
            <a:ext cx="3960440" cy="19442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kehys 18"/>
          <p:cNvSpPr txBox="1"/>
          <p:nvPr/>
        </p:nvSpPr>
        <p:spPr>
          <a:xfrm rot="5400000">
            <a:off x="4866643" y="2990341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002° - 182°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Tutkan peruskäyttö</a:t>
            </a:r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fi-FI" dirty="0"/>
              <a:t>Toimintaperiaate</a:t>
            </a:r>
          </a:p>
          <a:p>
            <a:r>
              <a:rPr lang="fi-FI" dirty="0"/>
              <a:t>North </a:t>
            </a:r>
            <a:r>
              <a:rPr lang="fi-FI" dirty="0" err="1"/>
              <a:t>up</a:t>
            </a:r>
            <a:r>
              <a:rPr lang="fi-FI" dirty="0"/>
              <a:t> / </a:t>
            </a:r>
            <a:r>
              <a:rPr lang="fi-FI" dirty="0" err="1"/>
              <a:t>Head</a:t>
            </a:r>
            <a:r>
              <a:rPr lang="fi-FI" dirty="0"/>
              <a:t> </a:t>
            </a:r>
            <a:r>
              <a:rPr lang="fi-FI" dirty="0" err="1"/>
              <a:t>up</a:t>
            </a:r>
            <a:endParaRPr lang="fi-FI" dirty="0"/>
          </a:p>
          <a:p>
            <a:r>
              <a:rPr lang="fi-FI" dirty="0" err="1"/>
              <a:t>True</a:t>
            </a:r>
            <a:r>
              <a:rPr lang="fi-FI" dirty="0"/>
              <a:t> </a:t>
            </a:r>
            <a:r>
              <a:rPr lang="fi-FI" dirty="0" err="1"/>
              <a:t>motion</a:t>
            </a:r>
            <a:r>
              <a:rPr lang="fi-FI" dirty="0"/>
              <a:t> / </a:t>
            </a:r>
            <a:r>
              <a:rPr lang="fi-FI" dirty="0" err="1"/>
              <a:t>Relative</a:t>
            </a:r>
            <a:r>
              <a:rPr lang="fi-FI" dirty="0"/>
              <a:t> </a:t>
            </a:r>
            <a:r>
              <a:rPr lang="fi-FI" dirty="0" err="1"/>
              <a:t>motion</a:t>
            </a:r>
            <a:endParaRPr lang="fi-FI" dirty="0"/>
          </a:p>
          <a:p>
            <a:r>
              <a:rPr lang="fi-FI" dirty="0" err="1"/>
              <a:t>Range</a:t>
            </a:r>
            <a:endParaRPr lang="fi-FI" dirty="0"/>
          </a:p>
        </p:txBody>
      </p:sp>
      <p:pic>
        <p:nvPicPr>
          <p:cNvPr id="22530" name="Picture 2" descr="http://ars.els-cdn.com/content/image/1-s2.0-S0141938204000034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3" y="178782"/>
            <a:ext cx="2123728" cy="650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EBL ja VRM</a:t>
            </a:r>
          </a:p>
        </p:txBody>
      </p:sp>
      <p:sp>
        <p:nvSpPr>
          <p:cNvPr id="19" name="Sisällön paikkamerkki 1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fi-FI" dirty="0"/>
              <a:t>EBL (</a:t>
            </a:r>
            <a:r>
              <a:rPr lang="fi-FI" dirty="0" err="1"/>
              <a:t>electronic</a:t>
            </a:r>
            <a:r>
              <a:rPr lang="fi-FI" dirty="0"/>
              <a:t> </a:t>
            </a:r>
            <a:r>
              <a:rPr lang="fi-FI" dirty="0" err="1"/>
              <a:t>bearing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): suuntaviiva</a:t>
            </a:r>
          </a:p>
          <a:p>
            <a:r>
              <a:rPr lang="fi-FI" dirty="0"/>
              <a:t>VRM (</a:t>
            </a:r>
            <a:r>
              <a:rPr lang="fi-FI" dirty="0" err="1"/>
              <a:t>variable</a:t>
            </a:r>
            <a:r>
              <a:rPr lang="fi-FI" dirty="0"/>
              <a:t> </a:t>
            </a:r>
            <a:r>
              <a:rPr lang="fi-FI" dirty="0" err="1"/>
              <a:t>range</a:t>
            </a:r>
            <a:r>
              <a:rPr lang="fi-FI" dirty="0"/>
              <a:t> </a:t>
            </a:r>
            <a:r>
              <a:rPr lang="fi-FI" dirty="0" err="1"/>
              <a:t>marker</a:t>
            </a:r>
            <a:r>
              <a:rPr lang="fi-FI" dirty="0"/>
              <a:t>): etäisyysrengas</a:t>
            </a:r>
          </a:p>
          <a:p>
            <a:endParaRPr lang="fi-FI" dirty="0"/>
          </a:p>
        </p:txBody>
      </p:sp>
      <p:pic>
        <p:nvPicPr>
          <p:cNvPr id="2052" name="Picture 4" descr="http://www.boatus.com/magazine/2011/april/assets/img/diy/ra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610225" cy="4953001"/>
          </a:xfrm>
          <a:prstGeom prst="rect">
            <a:avLst/>
          </a:prstGeom>
          <a:noFill/>
        </p:spPr>
      </p:pic>
      <p:sp>
        <p:nvSpPr>
          <p:cNvPr id="6" name="Suorakulmio 5"/>
          <p:cNvSpPr/>
          <p:nvPr/>
        </p:nvSpPr>
        <p:spPr>
          <a:xfrm>
            <a:off x="395536" y="5517232"/>
            <a:ext cx="26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fi-FI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OFFSET?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i-FI" dirty="0"/>
              <a:t>Sivuutusetäisyys tutkalla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365"/>
            <a:ext cx="7161788" cy="5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uora yhdysviiva 6"/>
          <p:cNvCxnSpPr/>
          <p:nvPr/>
        </p:nvCxnSpPr>
        <p:spPr>
          <a:xfrm flipH="1">
            <a:off x="4211960" y="4221088"/>
            <a:ext cx="129614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1475656" y="2276872"/>
            <a:ext cx="216024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3491880" y="45091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1,3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14" name="Suora yhdysviiva 13"/>
          <p:cNvCxnSpPr/>
          <p:nvPr/>
        </p:nvCxnSpPr>
        <p:spPr>
          <a:xfrm flipH="1">
            <a:off x="5931768" y="4653136"/>
            <a:ext cx="440432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kehys 16"/>
          <p:cNvSpPr txBox="1"/>
          <p:nvPr/>
        </p:nvSpPr>
        <p:spPr>
          <a:xfrm>
            <a:off x="6228184" y="501317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0,25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18" name="Tekstikehys 17"/>
          <p:cNvSpPr txBox="1"/>
          <p:nvPr/>
        </p:nvSpPr>
        <p:spPr>
          <a:xfrm rot="1582554">
            <a:off x="7600266" y="5137426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298° - 118°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4644008" y="213285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35 </a:t>
            </a:r>
            <a:r>
              <a:rPr lang="fi-FI" b="1" dirty="0" err="1">
                <a:solidFill>
                  <a:srgbClr val="FF0000"/>
                </a:solidFill>
              </a:rPr>
              <a:t>nm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21" name="Suora yhdysviiva 20"/>
          <p:cNvCxnSpPr/>
          <p:nvPr/>
        </p:nvCxnSpPr>
        <p:spPr>
          <a:xfrm flipH="1">
            <a:off x="5292080" y="1772816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H="1">
            <a:off x="5220072" y="1700808"/>
            <a:ext cx="144016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 flipH="1">
            <a:off x="5652120" y="2924944"/>
            <a:ext cx="8384" cy="288032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7187101" y="5085184"/>
            <a:ext cx="256835" cy="10336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4499992" y="1412776"/>
            <a:ext cx="216024" cy="144016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H="1" flipV="1">
            <a:off x="1475656" y="2204864"/>
            <a:ext cx="3960440" cy="19442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artta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208" y="1214968"/>
            <a:ext cx="7187184" cy="516636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Sivuutusetäisyys tutkalla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kstikehys 17"/>
          <p:cNvSpPr txBox="1"/>
          <p:nvPr/>
        </p:nvSpPr>
        <p:spPr>
          <a:xfrm rot="1582554">
            <a:off x="7903232" y="513742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298°</a:t>
            </a:r>
          </a:p>
        </p:txBody>
      </p:sp>
      <p:cxnSp>
        <p:nvCxnSpPr>
          <p:cNvPr id="19" name="Suora yhdysviiva 18"/>
          <p:cNvCxnSpPr/>
          <p:nvPr/>
        </p:nvCxnSpPr>
        <p:spPr>
          <a:xfrm flipH="1" flipV="1">
            <a:off x="899592" y="1772816"/>
            <a:ext cx="6192688" cy="324036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i 19"/>
          <p:cNvSpPr/>
          <p:nvPr/>
        </p:nvSpPr>
        <p:spPr>
          <a:xfrm>
            <a:off x="7092280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0"/>
          <p:cNvCxnSpPr/>
          <p:nvPr/>
        </p:nvCxnSpPr>
        <p:spPr>
          <a:xfrm flipH="1" flipV="1">
            <a:off x="6156176" y="1196752"/>
            <a:ext cx="1080120" cy="374441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H="1">
            <a:off x="5868144" y="3645024"/>
            <a:ext cx="720080" cy="50405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 flipH="1" flipV="1">
            <a:off x="1331640" y="3068960"/>
            <a:ext cx="6192688" cy="324036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i 25"/>
          <p:cNvSpPr/>
          <p:nvPr/>
        </p:nvSpPr>
        <p:spPr>
          <a:xfrm>
            <a:off x="6588224" y="4488958"/>
            <a:ext cx="1296144" cy="12442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/>
          <p:cNvSpPr/>
          <p:nvPr/>
        </p:nvSpPr>
        <p:spPr>
          <a:xfrm>
            <a:off x="6285190" y="4209567"/>
            <a:ext cx="1887210" cy="18117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9" name="Suora yhdysviiva 28"/>
          <p:cNvCxnSpPr/>
          <p:nvPr/>
        </p:nvCxnSpPr>
        <p:spPr>
          <a:xfrm flipH="1" flipV="1">
            <a:off x="755576" y="1700808"/>
            <a:ext cx="6336704" cy="33123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ikehys 31"/>
          <p:cNvSpPr txBox="1"/>
          <p:nvPr/>
        </p:nvSpPr>
        <p:spPr>
          <a:xfrm>
            <a:off x="2041732" y="836712"/>
            <a:ext cx="512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Sivuutusetäisyys </a:t>
            </a:r>
            <a:r>
              <a:rPr lang="fi-FI" dirty="0" err="1"/>
              <a:t>Kalbådagrundin</a:t>
            </a:r>
            <a:r>
              <a:rPr lang="fi-FI" dirty="0"/>
              <a:t> majakkaan 1,25 </a:t>
            </a:r>
            <a:r>
              <a:rPr lang="fi-FI" dirty="0" err="1"/>
              <a:t>nm</a:t>
            </a:r>
            <a:endParaRPr lang="fi-FI" dirty="0"/>
          </a:p>
        </p:txBody>
      </p:sp>
      <p:sp>
        <p:nvSpPr>
          <p:cNvPr id="33" name="Tekstikehys 32"/>
          <p:cNvSpPr txBox="1"/>
          <p:nvPr/>
        </p:nvSpPr>
        <p:spPr>
          <a:xfrm>
            <a:off x="5580112" y="609329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VRM 0,25nm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3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585</Words>
  <Application>Microsoft Office PowerPoint</Application>
  <PresentationFormat>Näytössä katseltava diaesitys (4:3)</PresentationFormat>
  <Paragraphs>142</Paragraphs>
  <Slides>25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Office-teema</vt:lpstr>
      <vt:lpstr>Reittisuunnittelu ja tutka    01.11.2012 / JHe</vt:lpstr>
      <vt:lpstr>Ennakkovaatimus: Kartan käyttö</vt:lpstr>
      <vt:lpstr>Reittusuunnitelma: Merilaki</vt:lpstr>
      <vt:lpstr>Reittisuunnittelu</vt:lpstr>
      <vt:lpstr>Reittisuunnittelu</vt:lpstr>
      <vt:lpstr>Tutkan peruskäyttö</vt:lpstr>
      <vt:lpstr>EBL ja VRM</vt:lpstr>
      <vt:lpstr>Sivuutusetäisyys tutkalla</vt:lpstr>
      <vt:lpstr>PowerPoint-esitys</vt:lpstr>
      <vt:lpstr>Käännöspiste edestä</vt:lpstr>
      <vt:lpstr>PowerPoint-esitys</vt:lpstr>
      <vt:lpstr>PowerPoint-esitys</vt:lpstr>
      <vt:lpstr>PowerPoint-esitys</vt:lpstr>
      <vt:lpstr>Käännöspiste suoraan sivulta</vt:lpstr>
      <vt:lpstr>Käännöspiste suoraan sivulta</vt:lpstr>
      <vt:lpstr>Käännöspiste suoraan sivulta</vt:lpstr>
      <vt:lpstr>Käännöspiste suoraan sivulta</vt:lpstr>
      <vt:lpstr>Käännöspiste uudelta suunnalta</vt:lpstr>
      <vt:lpstr>Käännöspiste uudelta suunnalta</vt:lpstr>
      <vt:lpstr>Käännöspiste uudelta suunnalta</vt:lpstr>
      <vt:lpstr>Käännöspiste uudelta suunnalta</vt:lpstr>
      <vt:lpstr>Käännöspiste uudelta suunnalta</vt:lpstr>
      <vt:lpstr>Käännöspiste uudelta suunnalta</vt:lpstr>
      <vt:lpstr>Käännöspiste uudelta suunnalta</vt:lpstr>
      <vt:lpstr>Reittisuunnittelu</vt:lpstr>
    </vt:vector>
  </TitlesOfParts>
  <Company>MTT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 1 a) Tee reittisuunnitelma Hanko-Kasnäs. Halutut merkinnät: suunnat ja vastasuunnat, käännöspisteet, tärkeimmät sivuutusetäisyydet sekä kokonaismatka.  b) Lähdet Hangosta klo 23.30 PR Sälgrundilla (marssinopeus 9 kn, syväys 1,5m). Mikä on ETA Kasnäsiin.  Harjoitus 2 Olet Kasnäsissa kahvilla. Saat klo 03.15 hälytyksen pisteeseen N60°01,1 E022°32,0. Mikä on ETA?</dc:title>
  <dc:creator>Jaakko Heikkilä</dc:creator>
  <cp:lastModifiedBy>Jaakko Heikkilä</cp:lastModifiedBy>
  <cp:revision>113</cp:revision>
  <dcterms:created xsi:type="dcterms:W3CDTF">2012-10-20T17:03:58Z</dcterms:created>
  <dcterms:modified xsi:type="dcterms:W3CDTF">2017-06-15T09:54:49Z</dcterms:modified>
</cp:coreProperties>
</file>